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46"/>
  </p:notesMasterIdLst>
  <p:sldIdLst>
    <p:sldId id="425" r:id="rId2"/>
    <p:sldId id="456" r:id="rId3"/>
    <p:sldId id="457" r:id="rId4"/>
    <p:sldId id="435" r:id="rId5"/>
    <p:sldId id="432" r:id="rId6"/>
    <p:sldId id="433" r:id="rId7"/>
    <p:sldId id="419" r:id="rId8"/>
    <p:sldId id="420" r:id="rId9"/>
    <p:sldId id="421" r:id="rId10"/>
    <p:sldId id="422" r:id="rId11"/>
    <p:sldId id="423" r:id="rId12"/>
    <p:sldId id="424" r:id="rId13"/>
    <p:sldId id="307" r:id="rId14"/>
    <p:sldId id="458" r:id="rId15"/>
    <p:sldId id="306" r:id="rId16"/>
    <p:sldId id="301" r:id="rId17"/>
    <p:sldId id="313" r:id="rId18"/>
    <p:sldId id="507" r:id="rId19"/>
    <p:sldId id="298" r:id="rId20"/>
    <p:sldId id="299" r:id="rId21"/>
    <p:sldId id="302" r:id="rId22"/>
    <p:sldId id="491" r:id="rId23"/>
    <p:sldId id="492" r:id="rId24"/>
    <p:sldId id="493" r:id="rId25"/>
    <p:sldId id="494" r:id="rId26"/>
    <p:sldId id="495" r:id="rId27"/>
    <p:sldId id="496" r:id="rId28"/>
    <p:sldId id="497" r:id="rId29"/>
    <p:sldId id="498" r:id="rId30"/>
    <p:sldId id="499" r:id="rId31"/>
    <p:sldId id="500" r:id="rId32"/>
    <p:sldId id="501" r:id="rId33"/>
    <p:sldId id="502" r:id="rId34"/>
    <p:sldId id="503" r:id="rId35"/>
    <p:sldId id="504" r:id="rId36"/>
    <p:sldId id="505" r:id="rId37"/>
    <p:sldId id="506" r:id="rId38"/>
    <p:sldId id="459" r:id="rId39"/>
    <p:sldId id="314" r:id="rId40"/>
    <p:sldId id="315" r:id="rId41"/>
    <p:sldId id="316" r:id="rId42"/>
    <p:sldId id="318" r:id="rId43"/>
    <p:sldId id="394" r:id="rId44"/>
    <p:sldId id="461" r:id="rId45"/>
    <p:sldId id="323" r:id="rId46"/>
    <p:sldId id="324" r:id="rId47"/>
    <p:sldId id="325" r:id="rId48"/>
    <p:sldId id="326" r:id="rId49"/>
    <p:sldId id="462" r:id="rId50"/>
    <p:sldId id="337" r:id="rId51"/>
    <p:sldId id="342" r:id="rId52"/>
    <p:sldId id="343" r:id="rId53"/>
    <p:sldId id="344" r:id="rId54"/>
    <p:sldId id="427" r:id="rId55"/>
    <p:sldId id="428" r:id="rId56"/>
    <p:sldId id="429" r:id="rId57"/>
    <p:sldId id="430" r:id="rId58"/>
    <p:sldId id="431" r:id="rId59"/>
    <p:sldId id="345" r:id="rId60"/>
    <p:sldId id="346" r:id="rId61"/>
    <p:sldId id="348" r:id="rId62"/>
    <p:sldId id="463" r:id="rId63"/>
    <p:sldId id="349" r:id="rId64"/>
    <p:sldId id="351" r:id="rId65"/>
    <p:sldId id="352" r:id="rId66"/>
    <p:sldId id="356" r:id="rId67"/>
    <p:sldId id="357" r:id="rId68"/>
    <p:sldId id="358" r:id="rId69"/>
    <p:sldId id="359" r:id="rId70"/>
    <p:sldId id="360" r:id="rId71"/>
    <p:sldId id="361" r:id="rId72"/>
    <p:sldId id="362" r:id="rId73"/>
    <p:sldId id="363" r:id="rId74"/>
    <p:sldId id="475" r:id="rId75"/>
    <p:sldId id="476" r:id="rId76"/>
    <p:sldId id="477" r:id="rId77"/>
    <p:sldId id="478" r:id="rId78"/>
    <p:sldId id="479" r:id="rId79"/>
    <p:sldId id="480" r:id="rId80"/>
    <p:sldId id="481" r:id="rId81"/>
    <p:sldId id="482" r:id="rId82"/>
    <p:sldId id="483" r:id="rId83"/>
    <p:sldId id="484" r:id="rId84"/>
    <p:sldId id="485" r:id="rId85"/>
    <p:sldId id="486" r:id="rId86"/>
    <p:sldId id="487" r:id="rId87"/>
    <p:sldId id="488" r:id="rId88"/>
    <p:sldId id="489" r:id="rId89"/>
    <p:sldId id="490" r:id="rId90"/>
    <p:sldId id="464" r:id="rId91"/>
    <p:sldId id="466" r:id="rId92"/>
    <p:sldId id="467" r:id="rId93"/>
    <p:sldId id="468" r:id="rId94"/>
    <p:sldId id="469" r:id="rId95"/>
    <p:sldId id="470" r:id="rId96"/>
    <p:sldId id="364" r:id="rId97"/>
    <p:sldId id="474" r:id="rId98"/>
    <p:sldId id="365" r:id="rId99"/>
    <p:sldId id="366" r:id="rId100"/>
    <p:sldId id="368" r:id="rId101"/>
    <p:sldId id="371" r:id="rId102"/>
    <p:sldId id="372" r:id="rId103"/>
    <p:sldId id="373" r:id="rId104"/>
    <p:sldId id="465" r:id="rId105"/>
    <p:sldId id="376" r:id="rId106"/>
    <p:sldId id="377" r:id="rId107"/>
    <p:sldId id="378" r:id="rId108"/>
    <p:sldId id="379" r:id="rId109"/>
    <p:sldId id="380" r:id="rId110"/>
    <p:sldId id="381" r:id="rId111"/>
    <p:sldId id="382" r:id="rId112"/>
    <p:sldId id="383" r:id="rId113"/>
    <p:sldId id="384" r:id="rId114"/>
    <p:sldId id="385" r:id="rId115"/>
    <p:sldId id="386" r:id="rId116"/>
    <p:sldId id="389" r:id="rId117"/>
    <p:sldId id="390" r:id="rId118"/>
    <p:sldId id="391" r:id="rId119"/>
    <p:sldId id="392" r:id="rId120"/>
    <p:sldId id="472" r:id="rId121"/>
    <p:sldId id="473" r:id="rId122"/>
    <p:sldId id="393" r:id="rId123"/>
    <p:sldId id="471" r:id="rId124"/>
    <p:sldId id="399" r:id="rId125"/>
    <p:sldId id="398" r:id="rId126"/>
    <p:sldId id="400" r:id="rId127"/>
    <p:sldId id="401" r:id="rId128"/>
    <p:sldId id="402" r:id="rId129"/>
    <p:sldId id="403" r:id="rId130"/>
    <p:sldId id="404" r:id="rId131"/>
    <p:sldId id="405" r:id="rId132"/>
    <p:sldId id="406" r:id="rId133"/>
    <p:sldId id="407" r:id="rId134"/>
    <p:sldId id="408" r:id="rId135"/>
    <p:sldId id="409" r:id="rId136"/>
    <p:sldId id="410" r:id="rId137"/>
    <p:sldId id="411" r:id="rId138"/>
    <p:sldId id="412" r:id="rId139"/>
    <p:sldId id="413" r:id="rId140"/>
    <p:sldId id="414" r:id="rId141"/>
    <p:sldId id="415" r:id="rId142"/>
    <p:sldId id="416" r:id="rId143"/>
    <p:sldId id="417" r:id="rId144"/>
    <p:sldId id="418" r:id="rId1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2" autoAdjust="0"/>
    <p:restoredTop sz="94660"/>
  </p:normalViewPr>
  <p:slideViewPr>
    <p:cSldViewPr>
      <p:cViewPr varScale="1">
        <p:scale>
          <a:sx n="74" d="100"/>
          <a:sy n="74" d="100"/>
        </p:scale>
        <p:origin x="456" y="77"/>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9AD178-7C05-452C-B3AE-BE96307EECD3}" type="datetimeFigureOut">
              <a:rPr lang="en-IN" smtClean="0"/>
              <a:t>30-05-2023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41C4A-4B64-48CE-9996-D597B36A7551}" type="slidenum">
              <a:rPr lang="en-IN" smtClean="0"/>
              <a:t>‹#›</a:t>
            </a:fld>
            <a:endParaRPr lang="en-IN"/>
          </a:p>
        </p:txBody>
      </p:sp>
    </p:spTree>
    <p:extLst>
      <p:ext uri="{BB962C8B-B14F-4D97-AF65-F5344CB8AC3E}">
        <p14:creationId xmlns:p14="http://schemas.microsoft.com/office/powerpoint/2010/main" val="1213315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6DCD1B5C-6BFC-48D9-BD1A-B3743084B292}" type="slidenum">
              <a:rPr lang="en-AU" sz="1200" b="0" baseline="0" smtClean="0">
                <a:latin typeface="Times New Roman" pitchFamily="18" charset="0"/>
              </a:rPr>
              <a:pPr/>
              <a:t>7</a:t>
            </a:fld>
            <a:endParaRPr lang="en-AU" sz="1200" b="0" baseline="0">
              <a:latin typeface="Times New Roman" pitchFamily="18" charset="0"/>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AU" sz="1000"/>
              <a:t>Version (4 bits)--Represents the version of the IP protocol. In this case, the field is set to 4. </a:t>
            </a:r>
          </a:p>
          <a:p>
            <a:pPr>
              <a:lnSpc>
                <a:spcPct val="80000"/>
              </a:lnSpc>
            </a:pPr>
            <a:r>
              <a:rPr lang="en-AU" sz="1000"/>
              <a:t>Header Length (4 bits)--The length in octets of the packet header. </a:t>
            </a:r>
          </a:p>
          <a:p>
            <a:pPr>
              <a:lnSpc>
                <a:spcPct val="80000"/>
              </a:lnSpc>
            </a:pPr>
            <a:r>
              <a:rPr lang="en-AU" sz="1000"/>
              <a:t>Type of Service (ToS) (8 bits)--This field carries information that enables routers to classify and forward packet in a differentiated manner. It is an important service identifier used in implementing quality of service (QoS). </a:t>
            </a:r>
          </a:p>
          <a:p>
            <a:pPr>
              <a:lnSpc>
                <a:spcPct val="80000"/>
              </a:lnSpc>
            </a:pPr>
            <a:r>
              <a:rPr lang="en-AU" sz="1000"/>
              <a:t>Total Length (16 bits)The length in octets of the entire packet, header plus payload. With 16 bits available in this field, the maximum length of an IPv4 packet is 65,535 octets. </a:t>
            </a:r>
          </a:p>
          <a:p>
            <a:pPr>
              <a:lnSpc>
                <a:spcPct val="80000"/>
              </a:lnSpc>
            </a:pPr>
            <a:r>
              <a:rPr lang="en-AU" sz="1000"/>
              <a:t>Identification (16 bits), Flags (3 bits), Fragment Offset (13 bits)--These three fields enable IPv4 networks to support packet fragmentation to negotiate forwarding over links supporting various maximum transmission units (MTUs). Fragmentation is done as needed by the routers along the path of the packet. </a:t>
            </a:r>
          </a:p>
          <a:p>
            <a:pPr>
              <a:lnSpc>
                <a:spcPct val="80000"/>
              </a:lnSpc>
            </a:pPr>
            <a:r>
              <a:rPr lang="en-AU" sz="1000"/>
              <a:t>Time To Live (8 bits)--It is important to protect a network's resources from packets that loop due to routing problems. This field is used to count down the number of routers that switched the packet. The packet is discarded when the value of this field is 0. </a:t>
            </a:r>
          </a:p>
          <a:p>
            <a:pPr>
              <a:lnSpc>
                <a:spcPct val="80000"/>
              </a:lnSpc>
            </a:pPr>
            <a:r>
              <a:rPr lang="en-AU" sz="1000"/>
              <a:t>Protocol Number (8 bits)--The Protocol Number lists the upper- layer protocol (TCP, UDP, ICMP, and so on) that is present in the packet payload. The numbers that represent these protocols are assigned by IANA (http://www.iana.org/assignments/protocol- numbers). </a:t>
            </a:r>
          </a:p>
          <a:p>
            <a:pPr>
              <a:lnSpc>
                <a:spcPct val="80000"/>
              </a:lnSpc>
            </a:pPr>
            <a:r>
              <a:rPr lang="en-AU" sz="1000"/>
              <a:t>Header Checksum (16 bits)--The integrity of the packet header is verified by comparing the computed checksum with the value listed in this field. </a:t>
            </a:r>
          </a:p>
          <a:p>
            <a:pPr>
              <a:lnSpc>
                <a:spcPct val="80000"/>
              </a:lnSpc>
            </a:pPr>
            <a:r>
              <a:rPr lang="en-AU" sz="1000"/>
              <a:t>Source IPv4 Address (32 bits)--The IPv4 address of the node that sourced the packet. </a:t>
            </a:r>
          </a:p>
          <a:p>
            <a:pPr>
              <a:lnSpc>
                <a:spcPct val="80000"/>
              </a:lnSpc>
            </a:pPr>
            <a:r>
              <a:rPr lang="en-AU" sz="1000"/>
              <a:t>Destination IPv4 Address (32 bits)--The IPv4 address of the packet destination node. </a:t>
            </a:r>
          </a:p>
          <a:p>
            <a:pPr>
              <a:lnSpc>
                <a:spcPct val="80000"/>
              </a:lnSpc>
            </a:pPr>
            <a:r>
              <a:rPr lang="en-AU" sz="1000"/>
              <a:t>Options (variable length)--This field is meant as a placeholder for the information relevant to proper handling of the data carried by the packet, information that is not represented in the other fields of the header. Because of this field, the IPv4 header has a variable length, justifying the need for the Header Length field. </a:t>
            </a:r>
          </a:p>
          <a:p>
            <a:pPr>
              <a:lnSpc>
                <a:spcPct val="80000"/>
              </a:lnSpc>
            </a:pPr>
            <a:r>
              <a:rPr lang="en-AU" sz="1000"/>
              <a:t>Padding (variable length)--Is used to align the variable-length Options field to the 32-bit boundary. </a:t>
            </a:r>
          </a:p>
          <a:p>
            <a:pPr>
              <a:lnSpc>
                <a:spcPct val="80000"/>
              </a:lnSpc>
            </a:pPr>
            <a:endParaRPr lang="en-AU" sz="10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70096994-CF47-4462-BD32-C81379061828}" type="slidenum">
              <a:rPr lang="en-US" sz="1200" b="0" baseline="0" smtClean="0">
                <a:latin typeface="Times New Roman" pitchFamily="18" charset="0"/>
              </a:rPr>
              <a:pPr/>
              <a:t>22</a:t>
            </a:fld>
            <a:endParaRPr lang="en-US" sz="1200" b="0" baseline="0">
              <a:latin typeface="Times New Roman" pitchFamily="18" charset="0"/>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78C21DC5-145C-474B-A3EF-B18A3D79B2F1}" type="slidenum">
              <a:rPr lang="en-US" sz="1200" b="0" baseline="0" smtClean="0">
                <a:latin typeface="Times New Roman" pitchFamily="18" charset="0"/>
              </a:rPr>
              <a:pPr/>
              <a:t>23</a:t>
            </a:fld>
            <a:endParaRPr lang="en-US" sz="1200" b="0" baseline="0">
              <a:latin typeface="Times New Roman" pitchFamily="18" charset="0"/>
            </a:endParaRPr>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F92A7634-53CC-49A4-AE35-5B2304C813FA}" type="slidenum">
              <a:rPr lang="en-US" sz="1200" b="0" baseline="0" smtClean="0">
                <a:latin typeface="Times New Roman" pitchFamily="18" charset="0"/>
              </a:rPr>
              <a:pPr/>
              <a:t>24</a:t>
            </a:fld>
            <a:endParaRPr lang="en-US" sz="1200" b="0" baseline="0">
              <a:latin typeface="Times New Roman" pitchFamily="18" charset="0"/>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4D5905E9-A780-40E2-85B6-419CE94D8DFF}" type="slidenum">
              <a:rPr lang="en-US" sz="1200" b="0" baseline="0" smtClean="0">
                <a:latin typeface="Times New Roman" pitchFamily="18" charset="0"/>
              </a:rPr>
              <a:pPr/>
              <a:t>25</a:t>
            </a:fld>
            <a:endParaRPr lang="en-US" sz="1200" b="0" baseline="0">
              <a:latin typeface="Times New Roman" pitchFamily="18" charset="0"/>
            </a:endParaRPr>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EDB81B1F-80E4-4E2F-B073-13FD7644EEA9}" type="slidenum">
              <a:rPr lang="en-US" sz="1200" b="0" baseline="0" smtClean="0">
                <a:latin typeface="Times New Roman" pitchFamily="18" charset="0"/>
              </a:rPr>
              <a:pPr/>
              <a:t>26</a:t>
            </a:fld>
            <a:endParaRPr lang="en-US" sz="1200" b="0" baseline="0">
              <a:latin typeface="Times New Roman" pitchFamily="18" charset="0"/>
            </a:endParaRP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1997D3F4-2DEB-46FF-9AF2-C6D0160E257F}" type="slidenum">
              <a:rPr lang="en-US" sz="1200" b="0" baseline="0" smtClean="0">
                <a:latin typeface="Times New Roman" pitchFamily="18" charset="0"/>
              </a:rPr>
              <a:pPr/>
              <a:t>27</a:t>
            </a:fld>
            <a:endParaRPr lang="en-US" sz="1200" b="0" baseline="0">
              <a:latin typeface="Times New Roman" pitchFamily="18" charset="0"/>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4942EF40-E36B-45B5-B39B-134D06FBBC24}" type="slidenum">
              <a:rPr lang="en-US" sz="1200" b="0" baseline="0" smtClean="0">
                <a:latin typeface="Times New Roman" pitchFamily="18" charset="0"/>
              </a:rPr>
              <a:pPr/>
              <a:t>28</a:t>
            </a:fld>
            <a:endParaRPr lang="en-US" sz="1200" b="0" baseline="0">
              <a:latin typeface="Times New Roman" pitchFamily="18" charset="0"/>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8CD814F3-9979-4A15-BA50-B2279037C27D}" type="slidenum">
              <a:rPr lang="en-US" sz="1200" b="0" baseline="0" smtClean="0">
                <a:latin typeface="Times New Roman" pitchFamily="18" charset="0"/>
              </a:rPr>
              <a:pPr/>
              <a:t>29</a:t>
            </a:fld>
            <a:endParaRPr lang="en-US" sz="1200" b="0" baseline="0">
              <a:latin typeface="Times New Roman" pitchFamily="18" charset="0"/>
            </a:endParaRPr>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D0FF9BD5-5DEC-4204-BE78-A21848F9295F}" type="slidenum">
              <a:rPr lang="en-US" sz="1200" b="0" baseline="0" smtClean="0">
                <a:latin typeface="Times New Roman" pitchFamily="18" charset="0"/>
              </a:rPr>
              <a:pPr/>
              <a:t>30</a:t>
            </a:fld>
            <a:endParaRPr lang="en-US" sz="1200" b="0" baseline="0">
              <a:latin typeface="Times New Roman" pitchFamily="18" charset="0"/>
            </a:endParaRPr>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BA91D623-5616-4DF4-AE58-5CB06905C0D5}" type="slidenum">
              <a:rPr lang="en-US" sz="1200" b="0" baseline="0" smtClean="0">
                <a:latin typeface="Times New Roman" pitchFamily="18" charset="0"/>
              </a:rPr>
              <a:pPr/>
              <a:t>31</a:t>
            </a:fld>
            <a:endParaRPr lang="en-US" sz="1200" b="0" baseline="0">
              <a:latin typeface="Times New Roman" pitchFamily="18" charset="0"/>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52DD487F-28E8-4A16-B212-D6CE2BC308CC}" type="slidenum">
              <a:rPr lang="en-AU" sz="1200" b="0" baseline="0" smtClean="0">
                <a:latin typeface="Times New Roman" pitchFamily="18" charset="0"/>
              </a:rPr>
              <a:pPr/>
              <a:t>8</a:t>
            </a:fld>
            <a:endParaRPr lang="en-AU" sz="1200" b="0" baseline="0">
              <a:latin typeface="Times New Roman" pitchFamily="18" charset="0"/>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CAA14228-891F-4D0D-ACA7-EC2D39DAA71B}" type="slidenum">
              <a:rPr lang="en-US" sz="1200" b="0" baseline="0" smtClean="0">
                <a:latin typeface="Times New Roman" pitchFamily="18" charset="0"/>
              </a:rPr>
              <a:pPr/>
              <a:t>32</a:t>
            </a:fld>
            <a:endParaRPr lang="en-US" sz="1200" b="0" baseline="0">
              <a:latin typeface="Times New Roman" pitchFamily="18" charset="0"/>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AE71ACC1-8AD5-400D-9887-1754611B46A5}" type="slidenum">
              <a:rPr lang="en-US" sz="1200" b="0" baseline="0" smtClean="0">
                <a:latin typeface="Times New Roman" pitchFamily="18" charset="0"/>
              </a:rPr>
              <a:pPr/>
              <a:t>33</a:t>
            </a:fld>
            <a:endParaRPr lang="en-US" sz="1200" b="0" baseline="0">
              <a:latin typeface="Times New Roman" pitchFamily="18" charset="0"/>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8F544A8B-2C7F-4544-9F24-D94C6332848A}" type="slidenum">
              <a:rPr lang="en-US" sz="1200" b="0" baseline="0" smtClean="0">
                <a:latin typeface="Times New Roman" pitchFamily="18" charset="0"/>
              </a:rPr>
              <a:pPr/>
              <a:t>34</a:t>
            </a:fld>
            <a:endParaRPr lang="en-US" sz="1200" b="0" baseline="0">
              <a:latin typeface="Times New Roman" pitchFamily="18"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E20957D1-4180-4593-9A0C-B4DF89FFD529}" type="slidenum">
              <a:rPr lang="en-US" sz="1200" b="0" baseline="0" smtClean="0">
                <a:latin typeface="Times New Roman" pitchFamily="18" charset="0"/>
              </a:rPr>
              <a:pPr/>
              <a:t>35</a:t>
            </a:fld>
            <a:endParaRPr lang="en-US" sz="1200" b="0" baseline="0">
              <a:latin typeface="Times New Roman" pitchFamily="18" charset="0"/>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C85985F2-C270-4733-B00B-7CD20EFA78D7}" type="slidenum">
              <a:rPr lang="en-US" sz="1200" b="0" baseline="0" smtClean="0">
                <a:latin typeface="Times New Roman" pitchFamily="18" charset="0"/>
              </a:rPr>
              <a:pPr/>
              <a:t>36</a:t>
            </a:fld>
            <a:endParaRPr lang="en-US" sz="1200" b="0" baseline="0">
              <a:latin typeface="Times New Roman" pitchFamily="18" charset="0"/>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6DE2C40C-7AA9-4184-912A-C4CEB9C4C59C}" type="slidenum">
              <a:rPr lang="en-US" sz="1200" b="0" baseline="0" smtClean="0">
                <a:latin typeface="Times New Roman" pitchFamily="18" charset="0"/>
              </a:rPr>
              <a:pPr/>
              <a:t>37</a:t>
            </a:fld>
            <a:endParaRPr lang="en-US" sz="1200" b="0" baseline="0">
              <a:latin typeface="Times New Roman" pitchFamily="18"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29DB1C71-EEA7-453A-B62F-51CA7ACD7CFC}" type="slidenum">
              <a:rPr lang="en-US" altLang="en-US" sz="1200" b="0" baseline="0">
                <a:latin typeface="Times New Roman" panose="02020603050405020304" pitchFamily="18" charset="0"/>
              </a:rPr>
              <a:pPr/>
              <a:t>40</a:t>
            </a:fld>
            <a:endParaRPr lang="en-US" altLang="en-US" sz="1200" b="0" baseline="0">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389728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FA975730-7775-4D7C-843B-BB7B64A53E56}" type="slidenum">
              <a:rPr lang="en-US" altLang="en-US" sz="1200" b="0" baseline="0">
                <a:latin typeface="Times New Roman" panose="02020603050405020304" pitchFamily="18" charset="0"/>
              </a:rPr>
              <a:pPr/>
              <a:t>41</a:t>
            </a:fld>
            <a:endParaRPr lang="en-US" altLang="en-US" sz="1200" b="0" baseline="0">
              <a:latin typeface="Times New Roman" panose="02020603050405020304" pitchFamily="18"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2261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CA338666-6B3B-478B-A060-B5932F22AB11}" type="slidenum">
              <a:rPr lang="en-US" altLang="en-US" sz="1200" b="0" baseline="0">
                <a:latin typeface="Times New Roman" panose="02020603050405020304" pitchFamily="18" charset="0"/>
              </a:rPr>
              <a:pPr/>
              <a:t>42</a:t>
            </a:fld>
            <a:endParaRPr lang="en-US" altLang="en-US" sz="1200" b="0" baseline="0">
              <a:latin typeface="Times New Roman" panose="02020603050405020304" pitchFamily="18"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40057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a:spLocks noGrp="1" noChangeArrowheads="1"/>
          </p:cNvSpPr>
          <p:nvPr>
            <p:ph type="sldNum" sz="quarter" idx="5"/>
          </p:nvPr>
        </p:nvSpPr>
        <p:spPr>
          <a:ln/>
        </p:spPr>
        <p:txBody>
          <a:bodyPr/>
          <a:lstStyle/>
          <a:p>
            <a:fld id="{2EC88532-86F2-4DA3-B0FC-A4826BDC66B0}" type="slidenum">
              <a:rPr lang="en-US"/>
              <a:pPr/>
              <a:t>53</a:t>
            </a:fld>
            <a:endParaRPr lang="en-US"/>
          </a:p>
        </p:txBody>
      </p:sp>
      <p:sp>
        <p:nvSpPr>
          <p:cNvPr id="1178626" name="Rectangle 2"/>
          <p:cNvSpPr>
            <a:spLocks noGrp="1" noRot="1" noChangeAspect="1" noChangeArrowheads="1" noTextEdit="1"/>
          </p:cNvSpPr>
          <p:nvPr>
            <p:ph type="sldImg"/>
          </p:nvPr>
        </p:nvSpPr>
        <p:spPr bwMode="auto">
          <a:xfrm>
            <a:off x="1101725" y="676275"/>
            <a:ext cx="4608513" cy="3457575"/>
          </a:xfrm>
          <a:prstGeom prst="rect">
            <a:avLst/>
          </a:prstGeom>
          <a:solidFill>
            <a:srgbClr val="FFFFFF"/>
          </a:solidFill>
          <a:ln>
            <a:solidFill>
              <a:srgbClr val="000000"/>
            </a:solidFill>
            <a:miter lim="800000"/>
            <a:headEnd/>
            <a:tailEnd/>
          </a:ln>
        </p:spPr>
      </p:sp>
      <p:sp>
        <p:nvSpPr>
          <p:cNvPr id="1178627" name="Rectangle 3"/>
          <p:cNvSpPr>
            <a:spLocks noGrp="1" noChangeArrowheads="1"/>
          </p:cNvSpPr>
          <p:nvPr>
            <p:ph type="body" idx="1"/>
          </p:nvPr>
        </p:nvSpPr>
        <p:spPr bwMode="auto">
          <a:xfrm>
            <a:off x="897774" y="4359058"/>
            <a:ext cx="5012575" cy="4133589"/>
          </a:xfrm>
          <a:prstGeom prst="rect">
            <a:avLst/>
          </a:prstGeom>
          <a:solidFill>
            <a:srgbClr val="FFFFFF"/>
          </a:solidFill>
          <a:ln>
            <a:solidFill>
              <a:srgbClr val="000000"/>
            </a:solidFill>
            <a:miter lim="800000"/>
            <a:headEnd/>
            <a:tailEnd/>
          </a:ln>
        </p:spPr>
        <p:txBody>
          <a:bodyPr lIns="89995" tIns="44998" rIns="89995" bIns="44998"/>
          <a:lstStyle/>
          <a:p>
            <a:pPr>
              <a:spcBef>
                <a:spcPct val="30000"/>
              </a:spcBef>
            </a:pPr>
            <a:endParaRPr lang="en-GB"/>
          </a:p>
        </p:txBody>
      </p:sp>
    </p:spTree>
    <p:extLst>
      <p:ext uri="{BB962C8B-B14F-4D97-AF65-F5344CB8AC3E}">
        <p14:creationId xmlns:p14="http://schemas.microsoft.com/office/powerpoint/2010/main" val="1272924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CD4BDC85-4F1F-4F98-93EF-CFD8282D405F}" type="slidenum">
              <a:rPr lang="en-AU" sz="1200" b="0" baseline="0" smtClean="0">
                <a:latin typeface="Times New Roman" pitchFamily="18" charset="0"/>
              </a:rPr>
              <a:pPr/>
              <a:t>9</a:t>
            </a:fld>
            <a:endParaRPr lang="en-AU" sz="1200" b="0" baseline="0">
              <a:latin typeface="Times New Roman" pitchFamily="18"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A50A05C5-2C33-4162-A2D4-DEF724DF6B10}" type="slidenum">
              <a:rPr lang="en-AU" sz="1200" b="0" baseline="0" smtClean="0">
                <a:latin typeface="Times New Roman" pitchFamily="18" charset="0"/>
              </a:rPr>
              <a:pPr/>
              <a:t>54</a:t>
            </a:fld>
            <a:endParaRPr lang="en-AU" sz="1200" b="0" baseline="0">
              <a:latin typeface="Times New Roman" pitchFamily="18" charset="0"/>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84B19BFD-1A58-4C27-B921-3ED3ADFF9A57}" type="slidenum">
              <a:rPr lang="en-AU" sz="1200" b="0" baseline="0" smtClean="0">
                <a:latin typeface="Times New Roman" pitchFamily="18" charset="0"/>
              </a:rPr>
              <a:pPr/>
              <a:t>55</a:t>
            </a:fld>
            <a:endParaRPr lang="en-AU" sz="1200" b="0" baseline="0">
              <a:latin typeface="Times New Roman" pitchFamily="18"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D48FBD13-DE41-4B21-ACD8-DB32B2AB0C92}" type="slidenum">
              <a:rPr lang="en-AU" sz="1200" b="0" baseline="0" smtClean="0">
                <a:latin typeface="Times New Roman" pitchFamily="18" charset="0"/>
              </a:rPr>
              <a:pPr/>
              <a:t>56</a:t>
            </a:fld>
            <a:endParaRPr lang="en-AU" sz="1200" b="0" baseline="0">
              <a:latin typeface="Times New Roman" pitchFamily="18"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B7257063-8D8A-472F-9E10-1CBF1B9B04A1}" type="slidenum">
              <a:rPr lang="en-AU" sz="1200" b="0" baseline="0" smtClean="0">
                <a:latin typeface="Times New Roman" pitchFamily="18" charset="0"/>
              </a:rPr>
              <a:pPr/>
              <a:t>57</a:t>
            </a:fld>
            <a:endParaRPr lang="en-AU" sz="1200" b="0" baseline="0">
              <a:latin typeface="Times New Roman" pitchFamily="18" charset="0"/>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9259F5CA-2383-4CD5-964D-4DF9CEFD20BB}" type="slidenum">
              <a:rPr lang="en-AU" sz="1200" b="0" baseline="0" smtClean="0">
                <a:latin typeface="Times New Roman" pitchFamily="18" charset="0"/>
              </a:rPr>
              <a:pPr/>
              <a:t>58</a:t>
            </a:fld>
            <a:endParaRPr lang="en-AU" sz="1200" b="0" baseline="0">
              <a:latin typeface="Times New Roman" pitchFamily="18" charset="0"/>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C8955D62-635E-4027-85BA-0D704B60B87E}" type="slidenum">
              <a:rPr lang="en-US" altLang="en-US" sz="1200" b="0" baseline="0">
                <a:latin typeface="Times New Roman" panose="02020603050405020304" pitchFamily="18" charset="0"/>
              </a:rPr>
              <a:pPr/>
              <a:t>100</a:t>
            </a:fld>
            <a:endParaRPr lang="en-US" altLang="en-US" sz="1200" b="0" baseline="0">
              <a:latin typeface="Times New Roman" panose="02020603050405020304" pitchFamily="18"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14234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CC3EC800-CF36-4049-A40A-52842984BA21}" type="slidenum">
              <a:rPr lang="en-AU" sz="1200" b="0" baseline="0" smtClean="0">
                <a:latin typeface="Times New Roman" pitchFamily="18" charset="0"/>
              </a:rPr>
              <a:pPr/>
              <a:t>10</a:t>
            </a:fld>
            <a:endParaRPr lang="en-AU" sz="1200" b="0" baseline="0">
              <a:latin typeface="Times New Roman" pitchFamily="18"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21FBBC88-05F2-4C96-9567-45E19CC1A42F}" type="slidenum">
              <a:rPr lang="en-AU" sz="1200" b="0" baseline="0" smtClean="0">
                <a:latin typeface="Times New Roman" pitchFamily="18" charset="0"/>
              </a:rPr>
              <a:pPr/>
              <a:t>11</a:t>
            </a:fld>
            <a:endParaRPr lang="en-AU" sz="1200" b="0" baseline="0">
              <a:latin typeface="Times New Roman" pitchFamily="18" charset="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5B6F5D6C-62BF-4625-9DB5-3EFEF3674B9C}" type="slidenum">
              <a:rPr lang="en-AU" sz="1200" b="0" baseline="0" smtClean="0">
                <a:latin typeface="Times New Roman" pitchFamily="18" charset="0"/>
              </a:rPr>
              <a:pPr/>
              <a:t>12</a:t>
            </a:fld>
            <a:endParaRPr lang="en-AU" sz="1200" b="0" baseline="0">
              <a:latin typeface="Times New Roman" pitchFamily="18"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59D6C9BD-DC5B-48D8-BCE4-271CF48BB737}" type="slidenum">
              <a:rPr lang="en-US" altLang="en-US" sz="1200" b="0" baseline="0">
                <a:latin typeface="Times New Roman" panose="02020603050405020304" pitchFamily="18" charset="0"/>
              </a:rPr>
              <a:pPr/>
              <a:t>19</a:t>
            </a:fld>
            <a:endParaRPr lang="en-US" altLang="en-US" sz="1200" b="0" baseline="0">
              <a:latin typeface="Times New Roman" panose="02020603050405020304"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26690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9106F6C5-5881-4DB2-A46A-9762280E0435}" type="slidenum">
              <a:rPr lang="en-US" altLang="en-US" sz="1200" b="0" baseline="0">
                <a:latin typeface="Times New Roman" panose="02020603050405020304" pitchFamily="18" charset="0"/>
              </a:rPr>
              <a:pPr/>
              <a:t>20</a:t>
            </a:fld>
            <a:endParaRPr lang="en-US" altLang="en-US" sz="1200" b="0" baseline="0">
              <a:latin typeface="Times New Roman" panose="02020603050405020304"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21808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EFB54EFB-41E7-46B5-A593-C49028D23C11}" type="slidenum">
              <a:rPr lang="en-US" altLang="en-US" sz="1200" b="0" baseline="0">
                <a:latin typeface="Times New Roman" panose="02020603050405020304" pitchFamily="18" charset="0"/>
              </a:rPr>
              <a:pPr/>
              <a:t>21</a:t>
            </a:fld>
            <a:endParaRPr lang="en-US" altLang="en-US" sz="1200" b="0" baseline="0">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04158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94FA7B7E-9CB2-487E-A290-55AE700DB47F}" type="datetimeFigureOut">
              <a:rPr lang="en-US" smtClean="0"/>
              <a:pPr/>
              <a:t>5/30/2023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1C6B7B-CBA6-4477-BB26-A9D22EC0B65A}" type="slidenum">
              <a:rPr lang="en-IN" smtClean="0"/>
              <a:pPr/>
              <a:t>‹#›</a:t>
            </a:fld>
            <a:endParaRPr lang="en-IN"/>
          </a:p>
        </p:txBody>
      </p:sp>
    </p:spTree>
    <p:extLst>
      <p:ext uri="{BB962C8B-B14F-4D97-AF65-F5344CB8AC3E}">
        <p14:creationId xmlns:p14="http://schemas.microsoft.com/office/powerpoint/2010/main" val="2240648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4FA7B7E-9CB2-487E-A290-55AE700DB47F}" type="datetimeFigureOut">
              <a:rPr lang="en-US" smtClean="0"/>
              <a:pPr/>
              <a:t>5/30/2023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1C6B7B-CBA6-4477-BB26-A9D22EC0B65A}" type="slidenum">
              <a:rPr lang="en-IN" smtClean="0"/>
              <a:pPr/>
              <a:t>‹#›</a:t>
            </a:fld>
            <a:endParaRPr lang="en-IN"/>
          </a:p>
        </p:txBody>
      </p:sp>
    </p:spTree>
    <p:extLst>
      <p:ext uri="{BB962C8B-B14F-4D97-AF65-F5344CB8AC3E}">
        <p14:creationId xmlns:p14="http://schemas.microsoft.com/office/powerpoint/2010/main" val="1709516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4FA7B7E-9CB2-487E-A290-55AE700DB47F}" type="datetimeFigureOut">
              <a:rPr lang="en-US" smtClean="0"/>
              <a:pPr/>
              <a:t>5/30/2023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1C6B7B-CBA6-4477-BB26-A9D22EC0B65A}" type="slidenum">
              <a:rPr lang="en-IN" smtClean="0"/>
              <a:pPr/>
              <a:t>‹#›</a:t>
            </a:fld>
            <a:endParaRPr lang="en-IN"/>
          </a:p>
        </p:txBody>
      </p:sp>
    </p:spTree>
    <p:extLst>
      <p:ext uri="{BB962C8B-B14F-4D97-AF65-F5344CB8AC3E}">
        <p14:creationId xmlns:p14="http://schemas.microsoft.com/office/powerpoint/2010/main" val="4193049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719263"/>
            <a:ext cx="8229600" cy="21288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4000500"/>
            <a:ext cx="8229600" cy="21304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248400"/>
            <a:ext cx="2133600" cy="457200"/>
          </a:xfrm>
          <a:prstGeom prst="rect">
            <a:avLst/>
          </a:prstGeom>
        </p:spPr>
        <p:txBody>
          <a:bodyPr/>
          <a:lstStyle>
            <a:lvl1pPr>
              <a:defRPr>
                <a:latin typeface="Arial" charset="0"/>
              </a:defRPr>
            </a:lvl1pPr>
          </a:lstStyle>
          <a:p>
            <a:pPr>
              <a:defRPr/>
            </a:pPr>
            <a:endParaRPr lang="en-AU" altLang="en-US"/>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atin typeface="Arial" charset="0"/>
              </a:defRPr>
            </a:lvl1pPr>
          </a:lstStyle>
          <a:p>
            <a:pPr>
              <a:defRPr/>
            </a:pPr>
            <a:r>
              <a:rPr lang="en-AU" altLang="en-US"/>
              <a:t>IPv6 Packet Format</a:t>
            </a:r>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pPr>
              <a:defRPr/>
            </a:pPr>
            <a:fld id="{8E5D3FCA-3295-4AEA-A0DC-D47214BFE2C3}" type="slidenum">
              <a:rPr lang="en-AU" altLang="en-US"/>
              <a:pPr>
                <a:defRPr/>
              </a:pPr>
              <a:t>‹#›</a:t>
            </a:fld>
            <a:endParaRPr lang="en-AU" altLang="en-US"/>
          </a:p>
        </p:txBody>
      </p:sp>
    </p:spTree>
    <p:extLst>
      <p:ext uri="{BB962C8B-B14F-4D97-AF65-F5344CB8AC3E}">
        <p14:creationId xmlns:p14="http://schemas.microsoft.com/office/powerpoint/2010/main" val="162669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4FA7B7E-9CB2-487E-A290-55AE700DB47F}" type="datetimeFigureOut">
              <a:rPr lang="en-US" smtClean="0"/>
              <a:pPr/>
              <a:t>5/30/2023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1C6B7B-CBA6-4477-BB26-A9D22EC0B65A}" type="slidenum">
              <a:rPr lang="en-IN" smtClean="0"/>
              <a:pPr/>
              <a:t>‹#›</a:t>
            </a:fld>
            <a:endParaRPr lang="en-IN"/>
          </a:p>
        </p:txBody>
      </p:sp>
    </p:spTree>
    <p:extLst>
      <p:ext uri="{BB962C8B-B14F-4D97-AF65-F5344CB8AC3E}">
        <p14:creationId xmlns:p14="http://schemas.microsoft.com/office/powerpoint/2010/main" val="2827807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FA7B7E-9CB2-487E-A290-55AE700DB47F}" type="datetimeFigureOut">
              <a:rPr lang="en-US" smtClean="0"/>
              <a:pPr/>
              <a:t>5/30/2023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1C6B7B-CBA6-4477-BB26-A9D22EC0B65A}" type="slidenum">
              <a:rPr lang="en-IN" smtClean="0"/>
              <a:pPr/>
              <a:t>‹#›</a:t>
            </a:fld>
            <a:endParaRPr lang="en-IN"/>
          </a:p>
        </p:txBody>
      </p:sp>
    </p:spTree>
    <p:extLst>
      <p:ext uri="{BB962C8B-B14F-4D97-AF65-F5344CB8AC3E}">
        <p14:creationId xmlns:p14="http://schemas.microsoft.com/office/powerpoint/2010/main" val="882393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94FA7B7E-9CB2-487E-A290-55AE700DB47F}" type="datetimeFigureOut">
              <a:rPr lang="en-US" smtClean="0"/>
              <a:pPr/>
              <a:t>5/30/2023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51C6B7B-CBA6-4477-BB26-A9D22EC0B65A}" type="slidenum">
              <a:rPr lang="en-IN" smtClean="0"/>
              <a:pPr/>
              <a:t>‹#›</a:t>
            </a:fld>
            <a:endParaRPr lang="en-IN"/>
          </a:p>
        </p:txBody>
      </p:sp>
    </p:spTree>
    <p:extLst>
      <p:ext uri="{BB962C8B-B14F-4D97-AF65-F5344CB8AC3E}">
        <p14:creationId xmlns:p14="http://schemas.microsoft.com/office/powerpoint/2010/main" val="2986169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94FA7B7E-9CB2-487E-A290-55AE700DB47F}" type="datetimeFigureOut">
              <a:rPr lang="en-US" smtClean="0"/>
              <a:pPr/>
              <a:t>5/30/2023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51C6B7B-CBA6-4477-BB26-A9D22EC0B65A}" type="slidenum">
              <a:rPr lang="en-IN" smtClean="0"/>
              <a:pPr/>
              <a:t>‹#›</a:t>
            </a:fld>
            <a:endParaRPr lang="en-IN"/>
          </a:p>
        </p:txBody>
      </p:sp>
    </p:spTree>
    <p:extLst>
      <p:ext uri="{BB962C8B-B14F-4D97-AF65-F5344CB8AC3E}">
        <p14:creationId xmlns:p14="http://schemas.microsoft.com/office/powerpoint/2010/main" val="4208578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4FA7B7E-9CB2-487E-A290-55AE700DB47F}" type="datetimeFigureOut">
              <a:rPr lang="en-US" smtClean="0"/>
              <a:pPr/>
              <a:t>5/30/2023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51C6B7B-CBA6-4477-BB26-A9D22EC0B65A}" type="slidenum">
              <a:rPr lang="en-IN" smtClean="0"/>
              <a:pPr/>
              <a:t>‹#›</a:t>
            </a:fld>
            <a:endParaRPr lang="en-IN"/>
          </a:p>
        </p:txBody>
      </p:sp>
    </p:spTree>
    <p:extLst>
      <p:ext uri="{BB962C8B-B14F-4D97-AF65-F5344CB8AC3E}">
        <p14:creationId xmlns:p14="http://schemas.microsoft.com/office/powerpoint/2010/main" val="2001574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FA7B7E-9CB2-487E-A290-55AE700DB47F}" type="datetimeFigureOut">
              <a:rPr lang="en-US" smtClean="0"/>
              <a:pPr/>
              <a:t>5/30/2023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51C6B7B-CBA6-4477-BB26-A9D22EC0B65A}" type="slidenum">
              <a:rPr lang="en-IN" smtClean="0"/>
              <a:pPr/>
              <a:t>‹#›</a:t>
            </a:fld>
            <a:endParaRPr lang="en-IN"/>
          </a:p>
        </p:txBody>
      </p:sp>
    </p:spTree>
    <p:extLst>
      <p:ext uri="{BB962C8B-B14F-4D97-AF65-F5344CB8AC3E}">
        <p14:creationId xmlns:p14="http://schemas.microsoft.com/office/powerpoint/2010/main" val="890714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4FA7B7E-9CB2-487E-A290-55AE700DB47F}" type="datetimeFigureOut">
              <a:rPr lang="en-US" smtClean="0"/>
              <a:pPr/>
              <a:t>5/30/2023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51C6B7B-CBA6-4477-BB26-A9D22EC0B65A}" type="slidenum">
              <a:rPr lang="en-IN" smtClean="0"/>
              <a:pPr/>
              <a:t>‹#›</a:t>
            </a:fld>
            <a:endParaRPr lang="en-IN"/>
          </a:p>
        </p:txBody>
      </p:sp>
    </p:spTree>
    <p:extLst>
      <p:ext uri="{BB962C8B-B14F-4D97-AF65-F5344CB8AC3E}">
        <p14:creationId xmlns:p14="http://schemas.microsoft.com/office/powerpoint/2010/main" val="2316385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4FA7B7E-9CB2-487E-A290-55AE700DB47F}" type="datetimeFigureOut">
              <a:rPr lang="en-US" smtClean="0"/>
              <a:pPr/>
              <a:t>5/30/2023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51C6B7B-CBA6-4477-BB26-A9D22EC0B65A}" type="slidenum">
              <a:rPr lang="en-IN" smtClean="0"/>
              <a:pPr/>
              <a:t>‹#›</a:t>
            </a:fld>
            <a:endParaRPr lang="en-IN"/>
          </a:p>
        </p:txBody>
      </p:sp>
    </p:spTree>
    <p:extLst>
      <p:ext uri="{BB962C8B-B14F-4D97-AF65-F5344CB8AC3E}">
        <p14:creationId xmlns:p14="http://schemas.microsoft.com/office/powerpoint/2010/main" val="1930361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4FA7B7E-9CB2-487E-A290-55AE700DB47F}" type="datetimeFigureOut">
              <a:rPr lang="en-US" smtClean="0"/>
              <a:pPr/>
              <a:t>5/30/2023</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51C6B7B-CBA6-4477-BB26-A9D22EC0B65A}" type="slidenum">
              <a:rPr lang="en-IN" smtClean="0"/>
              <a:pPr/>
              <a:t>‹#›</a:t>
            </a:fld>
            <a:endParaRPr lang="en-IN"/>
          </a:p>
        </p:txBody>
      </p:sp>
      <p:pic>
        <p:nvPicPr>
          <p:cNvPr id="7" name="Picture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458506" y="0"/>
            <a:ext cx="1613486" cy="908720"/>
          </a:xfrm>
          <a:prstGeom prst="rect">
            <a:avLst/>
          </a:prstGeom>
        </p:spPr>
      </p:pic>
    </p:spTree>
    <p:extLst>
      <p:ext uri="{BB962C8B-B14F-4D97-AF65-F5344CB8AC3E}">
        <p14:creationId xmlns:p14="http://schemas.microsoft.com/office/powerpoint/2010/main" val="406169221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10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1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2</a:t>
            </a:r>
            <a:endParaRPr lang="en-IN" dirty="0"/>
          </a:p>
        </p:txBody>
      </p:sp>
      <p:pic>
        <p:nvPicPr>
          <p:cNvPr id="1026" name="Picture 2" descr="F:\jan 2021-may 2021\computer and communication\unit 2\unit 2 topic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124744"/>
            <a:ext cx="8424936" cy="5039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849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Footer Placeholder 4"/>
          <p:cNvSpPr>
            <a:spLocks noGrp="1"/>
          </p:cNvSpPr>
          <p:nvPr>
            <p:ph type="ftr" sz="quarter" idx="4294967295"/>
          </p:nvPr>
        </p:nvSpPr>
        <p:spPr bwMode="auto">
          <a:xfrm>
            <a:off x="312420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AU" altLang="en-US"/>
              <a:t>IPv6 Packet Format</a:t>
            </a:r>
          </a:p>
        </p:txBody>
      </p:sp>
      <p:sp>
        <p:nvSpPr>
          <p:cNvPr id="79875" name="Slide Number Placeholder 5"/>
          <p:cNvSpPr>
            <a:spLocks noGrp="1"/>
          </p:cNvSpPr>
          <p:nvPr>
            <p:ph type="sldNum" sz="quarter" idx="10"/>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B6F1E343-60CD-4569-B43C-34AEA18D54C8}" type="slidenum">
              <a:rPr lang="en-AU" altLang="en-US" sz="2000" baseline="0" smtClean="0">
                <a:solidFill>
                  <a:schemeClr val="bg2"/>
                </a:solidFill>
              </a:rPr>
              <a:pPr/>
              <a:t>10</a:t>
            </a:fld>
            <a:endParaRPr lang="en-AU" altLang="en-US" sz="2000" baseline="0">
              <a:solidFill>
                <a:schemeClr val="bg2"/>
              </a:solidFill>
            </a:endParaRPr>
          </a:p>
        </p:txBody>
      </p:sp>
      <p:sp>
        <p:nvSpPr>
          <p:cNvPr id="7987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AU"/>
              <a:t>IPv4 Header - Review</a:t>
            </a:r>
          </a:p>
        </p:txBody>
      </p:sp>
      <p:sp>
        <p:nvSpPr>
          <p:cNvPr id="7987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pPr>
            <a:r>
              <a:rPr lang="en-AU" sz="1900" b="1"/>
              <a:t>Total Length (16 bits) </a:t>
            </a:r>
          </a:p>
          <a:p>
            <a:pPr lvl="1">
              <a:lnSpc>
                <a:spcPct val="80000"/>
              </a:lnSpc>
            </a:pPr>
            <a:r>
              <a:rPr lang="en-AU" sz="1700"/>
              <a:t>Indicates the total length of the IPv4 packet (IPv4 header + IPv4 payload) and does not include link layer framing. </a:t>
            </a:r>
          </a:p>
          <a:p>
            <a:pPr>
              <a:lnSpc>
                <a:spcPct val="80000"/>
              </a:lnSpc>
            </a:pPr>
            <a:r>
              <a:rPr lang="en-AU" sz="1900" b="1"/>
              <a:t>Identification</a:t>
            </a:r>
            <a:r>
              <a:rPr lang="en-AU" sz="1900"/>
              <a:t> </a:t>
            </a:r>
            <a:r>
              <a:rPr lang="en-AU" sz="1900" b="1"/>
              <a:t>(16 bits)</a:t>
            </a:r>
          </a:p>
          <a:p>
            <a:pPr lvl="1">
              <a:lnSpc>
                <a:spcPct val="80000"/>
              </a:lnSpc>
            </a:pPr>
            <a:r>
              <a:rPr lang="en-AU" sz="1700"/>
              <a:t>Identifies this specific IPv4 packet. </a:t>
            </a:r>
          </a:p>
          <a:p>
            <a:pPr lvl="1">
              <a:lnSpc>
                <a:spcPct val="80000"/>
              </a:lnSpc>
            </a:pPr>
            <a:r>
              <a:rPr lang="en-AU" sz="1700"/>
              <a:t>The Identification field is selected by the originating source of the IPv4 packet. If the IPv4 packet is fragmented, all of the fragments retain the Identification field value so that the destination node can group the fragments for reassembly. </a:t>
            </a:r>
            <a:endParaRPr lang="en-AU" sz="1700" b="1"/>
          </a:p>
          <a:p>
            <a:pPr>
              <a:lnSpc>
                <a:spcPct val="80000"/>
              </a:lnSpc>
            </a:pPr>
            <a:r>
              <a:rPr lang="en-AU" sz="1900" b="1"/>
              <a:t>Flags</a:t>
            </a:r>
            <a:r>
              <a:rPr lang="en-AU" sz="1900"/>
              <a:t> </a:t>
            </a:r>
            <a:r>
              <a:rPr lang="en-AU" sz="1900" b="1"/>
              <a:t>(3 bits)</a:t>
            </a:r>
          </a:p>
          <a:p>
            <a:pPr lvl="1">
              <a:lnSpc>
                <a:spcPct val="80000"/>
              </a:lnSpc>
            </a:pPr>
            <a:r>
              <a:rPr lang="en-AU" sz="1700"/>
              <a:t>Identifies flags for the fragmentation process. </a:t>
            </a:r>
          </a:p>
          <a:p>
            <a:pPr lvl="1">
              <a:lnSpc>
                <a:spcPct val="80000"/>
              </a:lnSpc>
            </a:pPr>
            <a:r>
              <a:rPr lang="en-AU" sz="1700"/>
              <a:t>There are two flags—one to indicate whether the IPv4 packet might be fragmented and another to indicate whether more fragments follow the current fragment.</a:t>
            </a:r>
            <a:endParaRPr lang="en-AU" sz="1700" b="1"/>
          </a:p>
          <a:p>
            <a:pPr>
              <a:lnSpc>
                <a:spcPct val="80000"/>
              </a:lnSpc>
            </a:pPr>
            <a:r>
              <a:rPr lang="en-AU" sz="1900" b="1"/>
              <a:t>Fragment Offset (13 bits)</a:t>
            </a:r>
          </a:p>
          <a:p>
            <a:pPr lvl="1">
              <a:lnSpc>
                <a:spcPct val="80000"/>
              </a:lnSpc>
            </a:pPr>
            <a:r>
              <a:rPr lang="en-AU" sz="1700"/>
              <a:t>Indicates the position of the fragment relative to the original IPv4 payload. </a:t>
            </a:r>
          </a:p>
          <a:p>
            <a:pPr>
              <a:lnSpc>
                <a:spcPct val="80000"/>
              </a:lnSpc>
            </a:pPr>
            <a:endParaRPr lang="en-AU" sz="1900"/>
          </a:p>
        </p:txBody>
      </p:sp>
    </p:spTree>
    <p:extLst>
      <p:ext uri="{BB962C8B-B14F-4D97-AF65-F5344CB8AC3E}">
        <p14:creationId xmlns:p14="http://schemas.microsoft.com/office/powerpoint/2010/main" val="2952286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1"/>
          <p:cNvSpPr>
            <a:spLocks noGrp="1"/>
          </p:cNvSpPr>
          <p:nvPr>
            <p:ph type="sldNum" sz="quarter" idx="12"/>
          </p:nvPr>
        </p:nvSpPr>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1200">
                <a:solidFill>
                  <a:srgbClr val="B5A788"/>
                </a:solidFill>
              </a:rPr>
              <a:t>19.</a:t>
            </a:r>
            <a:fld id="{4F30DEBB-BE94-4793-B705-20B9011118F7}" type="slidenum">
              <a:rPr lang="en-US" altLang="en-US" sz="1200">
                <a:solidFill>
                  <a:srgbClr val="B5A788"/>
                </a:solidFill>
              </a:rPr>
              <a:pPr/>
              <a:t>100</a:t>
            </a:fld>
            <a:endParaRPr lang="en-US" altLang="en-US" sz="1200">
              <a:solidFill>
                <a:srgbClr val="B5A788"/>
              </a:solidFill>
            </a:endParaRPr>
          </a:p>
        </p:txBody>
      </p:sp>
      <p:sp>
        <p:nvSpPr>
          <p:cNvPr id="48131" name="Line 2"/>
          <p:cNvSpPr>
            <a:spLocks noChangeShapeType="1"/>
          </p:cNvSpPr>
          <p:nvPr/>
        </p:nvSpPr>
        <p:spPr bwMode="auto">
          <a:xfrm>
            <a:off x="152400" y="152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8132" name="Line 3"/>
          <p:cNvSpPr>
            <a:spLocks noChangeShapeType="1"/>
          </p:cNvSpPr>
          <p:nvPr/>
        </p:nvSpPr>
        <p:spPr bwMode="auto">
          <a:xfrm>
            <a:off x="152400" y="990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8133" name="Text Box 4"/>
          <p:cNvSpPr txBox="1">
            <a:spLocks noChangeArrowheads="1"/>
          </p:cNvSpPr>
          <p:nvPr/>
        </p:nvSpPr>
        <p:spPr bwMode="auto">
          <a:xfrm>
            <a:off x="304800" y="381000"/>
            <a:ext cx="4398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400" baseline="0">
                <a:solidFill>
                  <a:schemeClr val="folHlink"/>
                </a:solidFill>
                <a:latin typeface="Times New Roman" panose="02020603050405020304" pitchFamily="18" charset="0"/>
              </a:rPr>
              <a:t>Figure 19.10  </a:t>
            </a:r>
            <a:r>
              <a:rPr lang="en-US" altLang="en-US" sz="2000" i="1" baseline="0">
                <a:latin typeface="Times New Roman" panose="02020603050405020304" pitchFamily="18" charset="0"/>
              </a:rPr>
              <a:t>A NAT implementation</a:t>
            </a:r>
          </a:p>
        </p:txBody>
      </p:sp>
      <p:sp>
        <p:nvSpPr>
          <p:cNvPr id="48134"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4813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30" y="2467810"/>
            <a:ext cx="777081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20188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defRPr/>
            </a:pPr>
            <a:r>
              <a:rPr lang="en-US" dirty="0"/>
              <a:t>Network Address Translation (NAT)</a:t>
            </a:r>
          </a:p>
        </p:txBody>
      </p:sp>
      <p:sp>
        <p:nvSpPr>
          <p:cNvPr id="47107" name="Content Placeholder 3"/>
          <p:cNvSpPr>
            <a:spLocks noGrp="1"/>
          </p:cNvSpPr>
          <p:nvPr>
            <p:ph idx="1"/>
          </p:nvPr>
        </p:nvSpPr>
        <p:spPr>
          <a:xfrm>
            <a:off x="241176" y="1609416"/>
            <a:ext cx="3898776" cy="4846320"/>
          </a:xfrm>
        </p:spPr>
        <p:txBody>
          <a:bodyPr>
            <a:normAutofit/>
          </a:bodyPr>
          <a:lstStyle/>
          <a:p>
            <a:r>
              <a:rPr lang="en-US" altLang="en-US" dirty="0"/>
              <a:t>Benefits</a:t>
            </a:r>
          </a:p>
          <a:p>
            <a:pPr lvl="1"/>
            <a:r>
              <a:rPr lang="en-US" altLang="en-US" dirty="0"/>
              <a:t>Use of a single IP address among many devices in a network</a:t>
            </a:r>
          </a:p>
          <a:p>
            <a:pPr lvl="1"/>
            <a:r>
              <a:rPr lang="en-US" altLang="en-US" dirty="0"/>
              <a:t>Use of a dynamic IP address for home user for sharing</a:t>
            </a:r>
          </a:p>
          <a:p>
            <a:r>
              <a:rPr lang="en-US" altLang="en-US" dirty="0"/>
              <a:t>Drawbacks</a:t>
            </a:r>
          </a:p>
          <a:p>
            <a:pPr lvl="1" algn="just"/>
            <a:r>
              <a:rPr lang="en-US" altLang="en-US" dirty="0"/>
              <a:t>Machines on the internet cannot initiate communications to local machines – they can only respond to communications initiated by those local machines. </a:t>
            </a:r>
            <a:r>
              <a:rPr lang="en-IN" dirty="0"/>
              <a:t>The net effect is that the router then also acts as a firewall.</a:t>
            </a:r>
            <a:endParaRPr lang="en-US" altLang="en-US" dirty="0"/>
          </a:p>
        </p:txBody>
      </p:sp>
      <p:sp>
        <p:nvSpPr>
          <p:cNvPr id="2" name="Slide Number Placeholder 1"/>
          <p:cNvSpPr>
            <a:spLocks noGrp="1"/>
          </p:cNvSpPr>
          <p:nvPr>
            <p:ph type="sldNum" sz="quarter" idx="12"/>
          </p:nvPr>
        </p:nvSpPr>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1200">
                <a:solidFill>
                  <a:srgbClr val="B5A788"/>
                </a:solidFill>
              </a:rPr>
              <a:t>19.</a:t>
            </a:r>
            <a:fld id="{ED722EFD-9E5D-40B9-B8BC-C2A506F50B08}" type="slidenum">
              <a:rPr lang="en-US" altLang="en-US" sz="1200">
                <a:solidFill>
                  <a:srgbClr val="B5A788"/>
                </a:solidFill>
              </a:rPr>
              <a:pPr/>
              <a:t>101</a:t>
            </a:fld>
            <a:endParaRPr lang="en-US" altLang="en-US" sz="1200">
              <a:solidFill>
                <a:srgbClr val="B5A788"/>
              </a:solidFill>
            </a:endParaRPr>
          </a:p>
        </p:txBody>
      </p:sp>
      <p:pic>
        <p:nvPicPr>
          <p:cNvPr id="7" name="Picture 6" descr="Router acting as a firewall"/>
          <p:cNvPicPr/>
          <p:nvPr/>
        </p:nvPicPr>
        <p:blipFill>
          <a:blip r:embed="rId2"/>
          <a:srcRect/>
          <a:stretch>
            <a:fillRect/>
          </a:stretch>
        </p:blipFill>
        <p:spPr bwMode="auto">
          <a:xfrm>
            <a:off x="4555782" y="2099280"/>
            <a:ext cx="4238127" cy="3888432"/>
          </a:xfrm>
          <a:prstGeom prst="rect">
            <a:avLst/>
          </a:prstGeom>
          <a:noFill/>
          <a:ln w="9525">
            <a:noFill/>
            <a:miter lim="800000"/>
            <a:headEnd/>
            <a:tailEnd/>
          </a:ln>
        </p:spPr>
      </p:pic>
    </p:spTree>
    <p:extLst>
      <p:ext uri="{BB962C8B-B14F-4D97-AF65-F5344CB8AC3E}">
        <p14:creationId xmlns:p14="http://schemas.microsoft.com/office/powerpoint/2010/main" val="36301177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8640"/>
            <a:ext cx="8388424" cy="1143000"/>
          </a:xfrm>
        </p:spPr>
        <p:txBody>
          <a:bodyPr>
            <a:normAutofit fontScale="90000"/>
          </a:bodyPr>
          <a:lstStyle/>
          <a:p>
            <a:br>
              <a:rPr lang="en-IN" i="1" dirty="0"/>
            </a:br>
            <a:br>
              <a:rPr lang="en-IN" i="1" dirty="0"/>
            </a:br>
            <a:r>
              <a:rPr lang="en-IN" b="1" dirty="0" err="1"/>
              <a:t>Subnetting</a:t>
            </a:r>
            <a:r>
              <a:rPr lang="en-IN" b="1" dirty="0"/>
              <a:t> vs </a:t>
            </a:r>
            <a:r>
              <a:rPr lang="en-IN" b="1" dirty="0" err="1"/>
              <a:t>supernetting</a:t>
            </a:r>
            <a:br>
              <a:rPr lang="en-IN" b="1" dirty="0"/>
            </a:br>
            <a:r>
              <a:rPr lang="en-IN" b="1" i="1" dirty="0" err="1"/>
              <a:t>Subnetting</a:t>
            </a:r>
            <a:r>
              <a:rPr lang="en-IN" b="1" i="1" dirty="0"/>
              <a:t>:</a:t>
            </a:r>
            <a:br>
              <a:rPr lang="en-IN" b="1" i="1" dirty="0"/>
            </a:br>
            <a:endParaRPr lang="en-IN" b="1" dirty="0"/>
          </a:p>
        </p:txBody>
      </p:sp>
      <p:sp>
        <p:nvSpPr>
          <p:cNvPr id="3" name="Content Placeholder 2"/>
          <p:cNvSpPr>
            <a:spLocks noGrp="1"/>
          </p:cNvSpPr>
          <p:nvPr>
            <p:ph idx="1"/>
          </p:nvPr>
        </p:nvSpPr>
        <p:spPr/>
        <p:txBody>
          <a:bodyPr>
            <a:noAutofit/>
          </a:bodyPr>
          <a:lstStyle/>
          <a:p>
            <a:pPr algn="just">
              <a:lnSpc>
                <a:spcPct val="150000"/>
              </a:lnSpc>
            </a:pPr>
            <a:r>
              <a:rPr lang="en-US" altLang="en-US" sz="2800" dirty="0">
                <a:solidFill>
                  <a:prstClr val="black"/>
                </a:solidFill>
                <a:latin typeface="Gill Sans MT"/>
              </a:rPr>
              <a:t>Divide a large address block into smaller sub-groups.</a:t>
            </a:r>
          </a:p>
          <a:p>
            <a:pPr lvl="1" algn="just">
              <a:lnSpc>
                <a:spcPct val="150000"/>
              </a:lnSpc>
            </a:pPr>
            <a:r>
              <a:rPr lang="en-IN" sz="2400" dirty="0"/>
              <a:t>If an organization was granted a large block in class A or B, it could divide the addresses into </a:t>
            </a:r>
            <a:r>
              <a:rPr lang="en-IN" sz="2400" b="1" dirty="0"/>
              <a:t>several contiguous groups and assign each group to smaller networks (called subnets).</a:t>
            </a:r>
            <a:endParaRPr lang="en-US" altLang="en-US" sz="2800" dirty="0">
              <a:solidFill>
                <a:prstClr val="black"/>
              </a:solidFill>
              <a:latin typeface="Gill Sans MT"/>
            </a:endParaRPr>
          </a:p>
          <a:p>
            <a:pPr algn="just">
              <a:lnSpc>
                <a:spcPct val="150000"/>
              </a:lnSpc>
            </a:pPr>
            <a:r>
              <a:rPr lang="en-US" altLang="en-US" sz="2800" dirty="0">
                <a:solidFill>
                  <a:prstClr val="black"/>
                </a:solidFill>
                <a:latin typeface="Gill Sans MT"/>
              </a:rPr>
              <a:t>Use of flexible net mask.  </a:t>
            </a:r>
          </a:p>
          <a:p>
            <a:pPr algn="just">
              <a:lnSpc>
                <a:spcPct val="150000"/>
              </a:lnSpc>
            </a:pPr>
            <a:endParaRPr lang="en-IN" sz="2000" dirty="0"/>
          </a:p>
        </p:txBody>
      </p:sp>
      <p:sp>
        <p:nvSpPr>
          <p:cNvPr id="5" name="Footer Placeholder 4"/>
          <p:cNvSpPr>
            <a:spLocks noGrp="1"/>
          </p:cNvSpPr>
          <p:nvPr>
            <p:ph type="ftr" sz="quarter" idx="11"/>
          </p:nvPr>
        </p:nvSpPr>
        <p:spPr/>
        <p:txBody>
          <a:bodyPr/>
          <a:lstStyle/>
          <a:p>
            <a:r>
              <a:rPr lang="en-IN"/>
              <a:t>M.RAJALAKSHMI</a:t>
            </a:r>
          </a:p>
        </p:txBody>
      </p:sp>
      <p:sp>
        <p:nvSpPr>
          <p:cNvPr id="4" name="Slide Number Placeholder 3"/>
          <p:cNvSpPr>
            <a:spLocks noGrp="1"/>
          </p:cNvSpPr>
          <p:nvPr>
            <p:ph type="sldNum" sz="quarter" idx="12"/>
          </p:nvPr>
        </p:nvSpPr>
        <p:spPr/>
        <p:txBody>
          <a:bodyPr/>
          <a:lstStyle/>
          <a:p>
            <a:fld id="{324E6362-DE5F-4A2F-9244-6BAA8CA76B22}" type="slidenum">
              <a:rPr lang="en-IN" smtClean="0"/>
              <a:pPr/>
              <a:t>102</a:t>
            </a:fld>
            <a:endParaRPr lang="en-IN"/>
          </a:p>
        </p:txBody>
      </p:sp>
    </p:spTree>
    <p:extLst>
      <p:ext uri="{BB962C8B-B14F-4D97-AF65-F5344CB8AC3E}">
        <p14:creationId xmlns:p14="http://schemas.microsoft.com/office/powerpoint/2010/main" val="7932992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err="1"/>
              <a:t>Supernetting</a:t>
            </a:r>
            <a:endParaRPr lang="en-IN" b="1" dirty="0"/>
          </a:p>
        </p:txBody>
      </p:sp>
      <p:sp>
        <p:nvSpPr>
          <p:cNvPr id="3" name="Content Placeholder 2"/>
          <p:cNvSpPr>
            <a:spLocks noGrp="1"/>
          </p:cNvSpPr>
          <p:nvPr>
            <p:ph idx="1"/>
          </p:nvPr>
        </p:nvSpPr>
        <p:spPr/>
        <p:txBody>
          <a:bodyPr>
            <a:normAutofit/>
          </a:bodyPr>
          <a:lstStyle/>
          <a:p>
            <a:pPr algn="just">
              <a:lnSpc>
                <a:spcPct val="150000"/>
              </a:lnSpc>
            </a:pPr>
            <a:r>
              <a:rPr lang="en-IN" sz="2400" dirty="0"/>
              <a:t>In </a:t>
            </a:r>
            <a:r>
              <a:rPr lang="en-IN" sz="2400" dirty="0" err="1"/>
              <a:t>supernetting</a:t>
            </a:r>
            <a:r>
              <a:rPr lang="en-IN" sz="2400" dirty="0"/>
              <a:t>, an organization can combine several class C blocks to create a larger range of addresses.</a:t>
            </a:r>
          </a:p>
          <a:p>
            <a:pPr algn="just">
              <a:lnSpc>
                <a:spcPct val="150000"/>
              </a:lnSpc>
            </a:pPr>
            <a:r>
              <a:rPr lang="en-IN" sz="2400" dirty="0"/>
              <a:t> In other words, several networks are combined to create a </a:t>
            </a:r>
            <a:r>
              <a:rPr lang="en-IN" sz="2400" dirty="0" err="1"/>
              <a:t>supernetwork</a:t>
            </a:r>
            <a:r>
              <a:rPr lang="en-IN" sz="2400" dirty="0"/>
              <a:t> or a </a:t>
            </a:r>
            <a:r>
              <a:rPr lang="en-IN" sz="2400" dirty="0" err="1"/>
              <a:t>supemet</a:t>
            </a:r>
            <a:r>
              <a:rPr lang="en-IN" sz="2400" dirty="0"/>
              <a:t>.</a:t>
            </a:r>
          </a:p>
          <a:p>
            <a:pPr algn="just">
              <a:lnSpc>
                <a:spcPct val="150000"/>
              </a:lnSpc>
            </a:pPr>
            <a:r>
              <a:rPr lang="en-IN" sz="2400" b="1" dirty="0"/>
              <a:t>For example:</a:t>
            </a:r>
          </a:p>
          <a:p>
            <a:pPr lvl="1" algn="just">
              <a:lnSpc>
                <a:spcPct val="150000"/>
              </a:lnSpc>
            </a:pPr>
            <a:r>
              <a:rPr lang="en-IN" sz="2000" dirty="0"/>
              <a:t>An organization that needs 1000 addresses can be granted four contiguous class C blocks.</a:t>
            </a:r>
          </a:p>
        </p:txBody>
      </p:sp>
      <p:sp>
        <p:nvSpPr>
          <p:cNvPr id="5" name="Footer Placeholder 4"/>
          <p:cNvSpPr>
            <a:spLocks noGrp="1"/>
          </p:cNvSpPr>
          <p:nvPr>
            <p:ph type="ftr" sz="quarter" idx="11"/>
          </p:nvPr>
        </p:nvSpPr>
        <p:spPr/>
        <p:txBody>
          <a:bodyPr/>
          <a:lstStyle/>
          <a:p>
            <a:r>
              <a:rPr lang="en-IN"/>
              <a:t>M.RAJALAKSHMI</a:t>
            </a:r>
          </a:p>
        </p:txBody>
      </p:sp>
      <p:sp>
        <p:nvSpPr>
          <p:cNvPr id="4" name="Slide Number Placeholder 3"/>
          <p:cNvSpPr>
            <a:spLocks noGrp="1"/>
          </p:cNvSpPr>
          <p:nvPr>
            <p:ph type="sldNum" sz="quarter" idx="12"/>
          </p:nvPr>
        </p:nvSpPr>
        <p:spPr/>
        <p:txBody>
          <a:bodyPr/>
          <a:lstStyle/>
          <a:p>
            <a:fld id="{324E6362-DE5F-4A2F-9244-6BAA8CA76B22}" type="slidenum">
              <a:rPr lang="en-IN" smtClean="0"/>
              <a:pPr/>
              <a:t>103</a:t>
            </a:fld>
            <a:endParaRPr lang="en-IN"/>
          </a:p>
        </p:txBody>
      </p:sp>
    </p:spTree>
    <p:extLst>
      <p:ext uri="{BB962C8B-B14F-4D97-AF65-F5344CB8AC3E}">
        <p14:creationId xmlns:p14="http://schemas.microsoft.com/office/powerpoint/2010/main" val="31475991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t>Intermediate devices - Hub, Repeaters, Switch, Bridge-  Gateways -Structure of a ROUTER</a:t>
            </a:r>
            <a:endParaRPr lang="en-IN" b="1"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40501148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Intermediate devices  - </a:t>
            </a:r>
            <a:r>
              <a:rPr lang="en-IN" dirty="0"/>
              <a:t>Hubs</a:t>
            </a:r>
            <a:br>
              <a:rPr lang="en-IN" dirty="0"/>
            </a:br>
            <a:endParaRPr lang="en-IN" dirty="0"/>
          </a:p>
        </p:txBody>
      </p:sp>
      <p:sp>
        <p:nvSpPr>
          <p:cNvPr id="3" name="Content Placeholder 2"/>
          <p:cNvSpPr>
            <a:spLocks noGrp="1"/>
          </p:cNvSpPr>
          <p:nvPr>
            <p:ph idx="1"/>
          </p:nvPr>
        </p:nvSpPr>
        <p:spPr>
          <a:xfrm>
            <a:off x="251520" y="908720"/>
            <a:ext cx="7776864" cy="5547016"/>
          </a:xfrm>
        </p:spPr>
        <p:txBody>
          <a:bodyPr>
            <a:normAutofit/>
          </a:bodyPr>
          <a:lstStyle/>
          <a:p>
            <a:pPr algn="just"/>
            <a:r>
              <a:rPr lang="en-IN" sz="2000" dirty="0"/>
              <a:t>A </a:t>
            </a:r>
            <a:r>
              <a:rPr lang="en-IN" sz="2000" b="1" dirty="0"/>
              <a:t>hub</a:t>
            </a:r>
            <a:r>
              <a:rPr lang="en-IN" sz="2000" dirty="0"/>
              <a:t> is typically the least expensive, least intelligent, and least complicated. Its job is very simple – anything that comes in one port is sent out to the others. That is it broadcasts everything.</a:t>
            </a:r>
          </a:p>
          <a:p>
            <a:pPr algn="just"/>
            <a:r>
              <a:rPr lang="en-IN" sz="2000" dirty="0"/>
              <a:t>If a message comes in for computer “A”, that message is sent out all the other ports, regardless of which one computer “A” is on:</a:t>
            </a:r>
          </a:p>
        </p:txBody>
      </p:sp>
      <p:sp>
        <p:nvSpPr>
          <p:cNvPr id="4" name="Footer Placeholder 3"/>
          <p:cNvSpPr>
            <a:spLocks noGrp="1"/>
          </p:cNvSpPr>
          <p:nvPr>
            <p:ph type="ftr" sz="quarter" idx="11"/>
          </p:nvPr>
        </p:nvSpPr>
        <p:spPr/>
        <p:txBody>
          <a:bodyPr/>
          <a:lstStyle/>
          <a:p>
            <a:r>
              <a:rPr lang="en-IN"/>
              <a:t>M.RAJALAKSHMI</a:t>
            </a:r>
          </a:p>
        </p:txBody>
      </p:sp>
      <p:sp>
        <p:nvSpPr>
          <p:cNvPr id="5" name="Slide Number Placeholder 4"/>
          <p:cNvSpPr>
            <a:spLocks noGrp="1"/>
          </p:cNvSpPr>
          <p:nvPr>
            <p:ph type="sldNum" sz="quarter" idx="12"/>
          </p:nvPr>
        </p:nvSpPr>
        <p:spPr/>
        <p:txBody>
          <a:bodyPr/>
          <a:lstStyle/>
          <a:p>
            <a:fld id="{324E6362-DE5F-4A2F-9244-6BAA8CA76B22}" type="slidenum">
              <a:rPr lang="en-IN" smtClean="0"/>
              <a:pPr/>
              <a:t>105</a:t>
            </a:fld>
            <a:endParaRPr lang="en-IN"/>
          </a:p>
        </p:txBody>
      </p:sp>
      <p:pic>
        <p:nvPicPr>
          <p:cNvPr id="8" name="Picture 7" descr="Message coming into a hub"/>
          <p:cNvPicPr/>
          <p:nvPr/>
        </p:nvPicPr>
        <p:blipFill>
          <a:blip r:embed="rId2"/>
          <a:srcRect/>
          <a:stretch>
            <a:fillRect/>
          </a:stretch>
        </p:blipFill>
        <p:spPr bwMode="auto">
          <a:xfrm>
            <a:off x="1907704" y="3068960"/>
            <a:ext cx="4343744" cy="3487288"/>
          </a:xfrm>
          <a:prstGeom prst="rect">
            <a:avLst/>
          </a:prstGeom>
          <a:noFill/>
          <a:ln w="9525">
            <a:noFill/>
            <a:miter lim="800000"/>
            <a:headEnd/>
            <a:tailEnd/>
          </a:ln>
        </p:spPr>
      </p:pic>
      <p:pic>
        <p:nvPicPr>
          <p:cNvPr id="9" name="Picture 2" descr="http://www.antkh.com/project/Computer%20Science/Images/hub.jpg"/>
          <p:cNvPicPr>
            <a:picLocks noChangeAspect="1" noChangeArrowheads="1"/>
          </p:cNvPicPr>
          <p:nvPr/>
        </p:nvPicPr>
        <p:blipFill>
          <a:blip r:embed="rId3"/>
          <a:srcRect/>
          <a:stretch>
            <a:fillRect/>
          </a:stretch>
        </p:blipFill>
        <p:spPr bwMode="auto">
          <a:xfrm>
            <a:off x="6997114" y="5454979"/>
            <a:ext cx="2062540" cy="1368152"/>
          </a:xfrm>
          <a:prstGeom prst="rect">
            <a:avLst/>
          </a:prstGeom>
          <a:noFill/>
        </p:spPr>
      </p:pic>
      <p:pic>
        <p:nvPicPr>
          <p:cNvPr id="10" name="Picture 9"/>
          <p:cNvPicPr>
            <a:picLocks noChangeAspect="1"/>
          </p:cNvPicPr>
          <p:nvPr/>
        </p:nvPicPr>
        <p:blipFill>
          <a:blip r:embed="rId4"/>
          <a:stretch>
            <a:fillRect/>
          </a:stretch>
        </p:blipFill>
        <p:spPr>
          <a:xfrm>
            <a:off x="6876256" y="4272543"/>
            <a:ext cx="2160816" cy="1182435"/>
          </a:xfrm>
          <a:prstGeom prst="rect">
            <a:avLst/>
          </a:prstGeom>
        </p:spPr>
      </p:pic>
    </p:spTree>
    <p:extLst>
      <p:ext uri="{BB962C8B-B14F-4D97-AF65-F5344CB8AC3E}">
        <p14:creationId xmlns:p14="http://schemas.microsoft.com/office/powerpoint/2010/main" val="14181506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9432"/>
            <a:ext cx="7239000" cy="1143000"/>
          </a:xfrm>
        </p:spPr>
        <p:txBody>
          <a:bodyPr/>
          <a:lstStyle/>
          <a:p>
            <a:r>
              <a:rPr lang="en-IN" dirty="0"/>
              <a:t>Hubs</a:t>
            </a:r>
          </a:p>
        </p:txBody>
      </p:sp>
      <p:sp>
        <p:nvSpPr>
          <p:cNvPr id="3" name="Content Placeholder 2"/>
          <p:cNvSpPr>
            <a:spLocks noGrp="1"/>
          </p:cNvSpPr>
          <p:nvPr>
            <p:ph idx="1"/>
          </p:nvPr>
        </p:nvSpPr>
        <p:spPr>
          <a:xfrm>
            <a:off x="395536" y="764704"/>
            <a:ext cx="7300664" cy="5691032"/>
          </a:xfrm>
        </p:spPr>
        <p:txBody>
          <a:bodyPr>
            <a:noAutofit/>
          </a:bodyPr>
          <a:lstStyle/>
          <a:p>
            <a:pPr algn="just"/>
            <a:r>
              <a:rPr lang="en-IN" sz="2000" dirty="0"/>
              <a:t>And when computer “A” responds, its response also goes out to every other port on the hub:</a:t>
            </a:r>
          </a:p>
          <a:p>
            <a:pPr algn="just"/>
            <a:endParaRPr lang="en-US" sz="2000" dirty="0"/>
          </a:p>
          <a:p>
            <a:pPr algn="just"/>
            <a:endParaRPr lang="en-IN" sz="2000" dirty="0"/>
          </a:p>
          <a:p>
            <a:pPr algn="just"/>
            <a:endParaRPr lang="en-IN" sz="2000" dirty="0"/>
          </a:p>
          <a:p>
            <a:pPr algn="just"/>
            <a:endParaRPr lang="en-IN" sz="2000" dirty="0"/>
          </a:p>
          <a:p>
            <a:pPr algn="just"/>
            <a:endParaRPr lang="en-IN" sz="2000" dirty="0"/>
          </a:p>
          <a:p>
            <a:pPr algn="just"/>
            <a:endParaRPr lang="en-IN" sz="2000" dirty="0"/>
          </a:p>
          <a:p>
            <a:pPr algn="just"/>
            <a:endParaRPr lang="en-IN" sz="2000" dirty="0"/>
          </a:p>
          <a:p>
            <a:pPr algn="just"/>
            <a:endParaRPr lang="en-IN" sz="2000" dirty="0"/>
          </a:p>
          <a:p>
            <a:pPr algn="just"/>
            <a:endParaRPr lang="en-IN" sz="2000" dirty="0"/>
          </a:p>
          <a:p>
            <a:pPr algn="just"/>
            <a:r>
              <a:rPr lang="en-IN" sz="2000" dirty="0"/>
              <a:t>Every computer connected to the hub “sees” everything that every other computer on the hub sees. The computers themselves decide if they are the targeted recipient of the message and when a message should be paid attention to or not.</a:t>
            </a:r>
          </a:p>
          <a:p>
            <a:pPr algn="just"/>
            <a:endParaRPr lang="en-IN" sz="2000" dirty="0"/>
          </a:p>
        </p:txBody>
      </p:sp>
      <p:sp>
        <p:nvSpPr>
          <p:cNvPr id="4" name="Footer Placeholder 3"/>
          <p:cNvSpPr>
            <a:spLocks noGrp="1"/>
          </p:cNvSpPr>
          <p:nvPr>
            <p:ph type="ftr" sz="quarter" idx="11"/>
          </p:nvPr>
        </p:nvSpPr>
        <p:spPr/>
        <p:txBody>
          <a:bodyPr/>
          <a:lstStyle/>
          <a:p>
            <a:r>
              <a:rPr lang="en-IN"/>
              <a:t>M.RAJALAKSHMI</a:t>
            </a:r>
          </a:p>
        </p:txBody>
      </p:sp>
      <p:sp>
        <p:nvSpPr>
          <p:cNvPr id="5" name="Slide Number Placeholder 4"/>
          <p:cNvSpPr>
            <a:spLocks noGrp="1"/>
          </p:cNvSpPr>
          <p:nvPr>
            <p:ph type="sldNum" sz="quarter" idx="12"/>
          </p:nvPr>
        </p:nvSpPr>
        <p:spPr/>
        <p:txBody>
          <a:bodyPr/>
          <a:lstStyle/>
          <a:p>
            <a:fld id="{324E6362-DE5F-4A2F-9244-6BAA8CA76B22}" type="slidenum">
              <a:rPr lang="en-IN" smtClean="0"/>
              <a:pPr/>
              <a:t>106</a:t>
            </a:fld>
            <a:endParaRPr lang="en-IN"/>
          </a:p>
        </p:txBody>
      </p:sp>
      <p:pic>
        <p:nvPicPr>
          <p:cNvPr id="6" name="Picture 5" descr="Response being sent through a hub"/>
          <p:cNvPicPr/>
          <p:nvPr/>
        </p:nvPicPr>
        <p:blipFill>
          <a:blip r:embed="rId2"/>
          <a:srcRect/>
          <a:stretch>
            <a:fillRect/>
          </a:stretch>
        </p:blipFill>
        <p:spPr bwMode="auto">
          <a:xfrm>
            <a:off x="1403648" y="1556792"/>
            <a:ext cx="4032448" cy="3024336"/>
          </a:xfrm>
          <a:prstGeom prst="rect">
            <a:avLst/>
          </a:prstGeom>
          <a:noFill/>
          <a:ln w="9525">
            <a:noFill/>
            <a:miter lim="800000"/>
            <a:headEnd/>
            <a:tailEnd/>
          </a:ln>
        </p:spPr>
      </p:pic>
    </p:spTree>
    <p:extLst>
      <p:ext uri="{BB962C8B-B14F-4D97-AF65-F5344CB8AC3E}">
        <p14:creationId xmlns:p14="http://schemas.microsoft.com/office/powerpoint/2010/main" val="25322750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Hub</a:t>
            </a:r>
            <a:br>
              <a:rPr lang="en-US" dirty="0"/>
            </a:br>
            <a:endParaRPr lang="en-IN" dirty="0"/>
          </a:p>
        </p:txBody>
      </p:sp>
      <p:sp>
        <p:nvSpPr>
          <p:cNvPr id="3" name="Content Placeholder 2"/>
          <p:cNvSpPr>
            <a:spLocks noGrp="1"/>
          </p:cNvSpPr>
          <p:nvPr>
            <p:ph idx="1"/>
          </p:nvPr>
        </p:nvSpPr>
        <p:spPr/>
        <p:txBody>
          <a:bodyPr>
            <a:normAutofit/>
          </a:bodyPr>
          <a:lstStyle/>
          <a:p>
            <a:pPr algn="just" fontAlgn="base"/>
            <a:r>
              <a:rPr lang="en-US" sz="2800" b="1" dirty="0"/>
              <a:t>Active Hub:- </a:t>
            </a:r>
            <a:r>
              <a:rPr lang="en-US" sz="2800" dirty="0"/>
              <a:t>These are the hubs which have their own power supply and can clean, boost and relay the signal along with the network. It serves both as a repeater as well as wiring </a:t>
            </a:r>
            <a:r>
              <a:rPr lang="en-US" sz="2800" dirty="0" err="1"/>
              <a:t>centre</a:t>
            </a:r>
            <a:r>
              <a:rPr lang="en-US" sz="2800" dirty="0"/>
              <a:t>. These are used to extend the maximum distance between nodes.</a:t>
            </a:r>
          </a:p>
          <a:p>
            <a:pPr algn="just" fontAlgn="base"/>
            <a:r>
              <a:rPr lang="en-US" sz="2800" b="1" dirty="0"/>
              <a:t>Passive Hub :- </a:t>
            </a:r>
            <a:r>
              <a:rPr lang="en-US" sz="2800" dirty="0"/>
              <a:t>These are the hubs which collect wiring from nodes and power supply from active hub. These hubs relay signals onto the network without cleaning and boosting them and can’t be used to extend the distance between nodes.</a:t>
            </a:r>
          </a:p>
          <a:p>
            <a:pPr algn="just"/>
            <a:endParaRPr lang="en-IN" sz="2800" dirty="0"/>
          </a:p>
        </p:txBody>
      </p:sp>
      <p:sp>
        <p:nvSpPr>
          <p:cNvPr id="4" name="Footer Placeholder 3"/>
          <p:cNvSpPr>
            <a:spLocks noGrp="1"/>
          </p:cNvSpPr>
          <p:nvPr>
            <p:ph type="ftr" sz="quarter" idx="11"/>
          </p:nvPr>
        </p:nvSpPr>
        <p:spPr/>
        <p:txBody>
          <a:bodyPr/>
          <a:lstStyle/>
          <a:p>
            <a:r>
              <a:rPr lang="en-IN"/>
              <a:t>M.RAJALAKSHMI</a:t>
            </a:r>
          </a:p>
        </p:txBody>
      </p:sp>
      <p:sp>
        <p:nvSpPr>
          <p:cNvPr id="5" name="Slide Number Placeholder 4"/>
          <p:cNvSpPr>
            <a:spLocks noGrp="1"/>
          </p:cNvSpPr>
          <p:nvPr>
            <p:ph type="sldNum" sz="quarter" idx="12"/>
          </p:nvPr>
        </p:nvSpPr>
        <p:spPr/>
        <p:txBody>
          <a:bodyPr/>
          <a:lstStyle/>
          <a:p>
            <a:fld id="{324E6362-DE5F-4A2F-9244-6BAA8CA76B22}" type="slidenum">
              <a:rPr lang="en-IN" smtClean="0"/>
              <a:pPr/>
              <a:t>107</a:t>
            </a:fld>
            <a:endParaRPr lang="en-IN"/>
          </a:p>
        </p:txBody>
      </p:sp>
    </p:spTree>
    <p:extLst>
      <p:ext uri="{BB962C8B-B14F-4D97-AF65-F5344CB8AC3E}">
        <p14:creationId xmlns:p14="http://schemas.microsoft.com/office/powerpoint/2010/main" val="14129548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Drawbacks</a:t>
            </a:r>
            <a:endParaRPr lang="en-IN" dirty="0"/>
          </a:p>
        </p:txBody>
      </p:sp>
      <p:sp>
        <p:nvSpPr>
          <p:cNvPr id="3" name="Content Placeholder 2"/>
          <p:cNvSpPr>
            <a:spLocks noGrp="1"/>
          </p:cNvSpPr>
          <p:nvPr>
            <p:ph idx="1"/>
          </p:nvPr>
        </p:nvSpPr>
        <p:spPr/>
        <p:txBody>
          <a:bodyPr>
            <a:normAutofit/>
          </a:bodyPr>
          <a:lstStyle/>
          <a:p>
            <a:pPr algn="just"/>
            <a:r>
              <a:rPr lang="en-US" sz="2400" dirty="0"/>
              <a:t>Hubs cannot filter data, so data packets are sent to all connected devices.</a:t>
            </a:r>
          </a:p>
          <a:p>
            <a:pPr algn="just"/>
            <a:r>
              <a:rPr lang="en-US" sz="2400" dirty="0"/>
              <a:t>They do not have intelligence to find out best path for data packets which leads to inefficiencies and wastage.</a:t>
            </a:r>
            <a:endParaRPr lang="en-IN" sz="2400" dirty="0"/>
          </a:p>
        </p:txBody>
      </p:sp>
      <p:sp>
        <p:nvSpPr>
          <p:cNvPr id="4" name="Footer Placeholder 3"/>
          <p:cNvSpPr>
            <a:spLocks noGrp="1"/>
          </p:cNvSpPr>
          <p:nvPr>
            <p:ph type="ftr" sz="quarter" idx="11"/>
          </p:nvPr>
        </p:nvSpPr>
        <p:spPr/>
        <p:txBody>
          <a:bodyPr/>
          <a:lstStyle/>
          <a:p>
            <a:r>
              <a:rPr lang="en-IN"/>
              <a:t>M.RAJALAKSHMI</a:t>
            </a:r>
          </a:p>
        </p:txBody>
      </p:sp>
      <p:sp>
        <p:nvSpPr>
          <p:cNvPr id="5" name="Slide Number Placeholder 4"/>
          <p:cNvSpPr>
            <a:spLocks noGrp="1"/>
          </p:cNvSpPr>
          <p:nvPr>
            <p:ph type="sldNum" sz="quarter" idx="12"/>
          </p:nvPr>
        </p:nvSpPr>
        <p:spPr/>
        <p:txBody>
          <a:bodyPr/>
          <a:lstStyle/>
          <a:p>
            <a:fld id="{324E6362-DE5F-4A2F-9244-6BAA8CA76B22}" type="slidenum">
              <a:rPr lang="en-IN" smtClean="0"/>
              <a:pPr/>
              <a:t>108</a:t>
            </a:fld>
            <a:endParaRPr lang="en-IN"/>
          </a:p>
        </p:txBody>
      </p:sp>
    </p:spTree>
    <p:extLst>
      <p:ext uri="{BB962C8B-B14F-4D97-AF65-F5344CB8AC3E}">
        <p14:creationId xmlns:p14="http://schemas.microsoft.com/office/powerpoint/2010/main" val="10773813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Repeater</a:t>
            </a:r>
            <a:r>
              <a:rPr lang="en-IN" b="0" dirty="0"/>
              <a:t>s</a:t>
            </a:r>
            <a:endParaRPr lang="en-IN" dirty="0"/>
          </a:p>
        </p:txBody>
      </p:sp>
      <p:sp>
        <p:nvSpPr>
          <p:cNvPr id="3" name="Content Placeholder 2"/>
          <p:cNvSpPr>
            <a:spLocks noGrp="1"/>
          </p:cNvSpPr>
          <p:nvPr>
            <p:ph idx="1"/>
          </p:nvPr>
        </p:nvSpPr>
        <p:spPr/>
        <p:txBody>
          <a:bodyPr>
            <a:noAutofit/>
          </a:bodyPr>
          <a:lstStyle/>
          <a:p>
            <a:pPr algn="just"/>
            <a:r>
              <a:rPr lang="en-US" sz="2400" dirty="0"/>
              <a:t>A repeater operates at the physical layer. </a:t>
            </a:r>
          </a:p>
          <a:p>
            <a:pPr algn="just"/>
            <a:r>
              <a:rPr lang="en-US" sz="2400" dirty="0"/>
              <a:t>Its job is to regenerate the signal over the same network before the signal becomes too weak or corrupted so as to extend the length to which the signal can be transmitted over the same network. </a:t>
            </a:r>
          </a:p>
          <a:p>
            <a:pPr algn="just"/>
            <a:r>
              <a:rPr lang="en-US" sz="2400" dirty="0"/>
              <a:t>They do not amplify the signal. When the signal becomes weak, they copy the signal bit by bit and regenerate it at the original strength. </a:t>
            </a:r>
          </a:p>
          <a:p>
            <a:pPr algn="just"/>
            <a:r>
              <a:rPr lang="en-US" sz="2400" dirty="0"/>
              <a:t>It is a 2 port device.</a:t>
            </a:r>
          </a:p>
          <a:p>
            <a:pPr marL="0" indent="0" algn="just">
              <a:buNone/>
            </a:pPr>
            <a:r>
              <a:rPr lang="en-US" sz="2400" dirty="0"/>
              <a:t>Because the functionality of repeaters has been built in to other devices, such as hubs and switches, repeaters are rarely used.</a:t>
            </a:r>
            <a:endParaRPr lang="en-IN" sz="2400" dirty="0"/>
          </a:p>
        </p:txBody>
      </p:sp>
      <p:sp>
        <p:nvSpPr>
          <p:cNvPr id="4" name="Footer Placeholder 3"/>
          <p:cNvSpPr>
            <a:spLocks noGrp="1"/>
          </p:cNvSpPr>
          <p:nvPr>
            <p:ph type="ftr" sz="quarter" idx="11"/>
          </p:nvPr>
        </p:nvSpPr>
        <p:spPr/>
        <p:txBody>
          <a:bodyPr/>
          <a:lstStyle/>
          <a:p>
            <a:r>
              <a:rPr lang="en-IN"/>
              <a:t>M.RAJALAKSHMI</a:t>
            </a:r>
          </a:p>
        </p:txBody>
      </p:sp>
      <p:sp>
        <p:nvSpPr>
          <p:cNvPr id="5" name="Slide Number Placeholder 4"/>
          <p:cNvSpPr>
            <a:spLocks noGrp="1"/>
          </p:cNvSpPr>
          <p:nvPr>
            <p:ph type="sldNum" sz="quarter" idx="12"/>
          </p:nvPr>
        </p:nvSpPr>
        <p:spPr/>
        <p:txBody>
          <a:bodyPr/>
          <a:lstStyle/>
          <a:p>
            <a:fld id="{324E6362-DE5F-4A2F-9244-6BAA8CA76B22}" type="slidenum">
              <a:rPr lang="en-IN" smtClean="0"/>
              <a:pPr/>
              <a:t>109</a:t>
            </a:fld>
            <a:endParaRPr lang="en-IN"/>
          </a:p>
        </p:txBody>
      </p:sp>
      <p:sp>
        <p:nvSpPr>
          <p:cNvPr id="7" name="AutoShape 4" descr="Image result for repeat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7896" name="Picture 8" descr="https://www.perle.com/productimages/er-s1110-xl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72200" y="505176"/>
            <a:ext cx="1777582" cy="11447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372200" y="96887"/>
            <a:ext cx="1818126" cy="307777"/>
          </a:xfrm>
          <a:prstGeom prst="rect">
            <a:avLst/>
          </a:prstGeom>
          <a:noFill/>
        </p:spPr>
        <p:txBody>
          <a:bodyPr wrap="none" rtlCol="0">
            <a:spAutoFit/>
          </a:bodyPr>
          <a:lstStyle/>
          <a:p>
            <a:r>
              <a:rPr lang="en-US" sz="1400" b="1" dirty="0"/>
              <a:t>Ethernet Repeaters</a:t>
            </a:r>
            <a:endParaRPr lang="en-IN" sz="1400" b="1" dirty="0"/>
          </a:p>
        </p:txBody>
      </p:sp>
      <p:pic>
        <p:nvPicPr>
          <p:cNvPr id="37898" name="Picture 10" descr="http://4.bp.blogspot.com/-7hBl-Ow2h18/Uc3J1db8kQI/AAAAAAAAAwg/_KsTCyZL5D4/s382/Repeaters+in+network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954" y="314360"/>
            <a:ext cx="2321671" cy="1148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337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Footer Placeholder 4"/>
          <p:cNvSpPr>
            <a:spLocks noGrp="1"/>
          </p:cNvSpPr>
          <p:nvPr>
            <p:ph type="ftr" sz="quarter" idx="4294967295"/>
          </p:nvPr>
        </p:nvSpPr>
        <p:spPr bwMode="auto">
          <a:xfrm>
            <a:off x="312420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AU" altLang="en-US"/>
              <a:t>IPv6 Packet Format</a:t>
            </a:r>
          </a:p>
        </p:txBody>
      </p:sp>
      <p:sp>
        <p:nvSpPr>
          <p:cNvPr id="80899" name="Slide Number Placeholder 5"/>
          <p:cNvSpPr>
            <a:spLocks noGrp="1"/>
          </p:cNvSpPr>
          <p:nvPr>
            <p:ph type="sldNum" sz="quarter" idx="10"/>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5767897C-6575-4BCC-A1EC-572B8B7964CD}" type="slidenum">
              <a:rPr lang="en-AU" altLang="en-US" sz="2000" baseline="0" smtClean="0">
                <a:solidFill>
                  <a:schemeClr val="bg2"/>
                </a:solidFill>
              </a:rPr>
              <a:pPr/>
              <a:t>11</a:t>
            </a:fld>
            <a:endParaRPr lang="en-AU" altLang="en-US" sz="2000" baseline="0">
              <a:solidFill>
                <a:schemeClr val="bg2"/>
              </a:solidFill>
            </a:endParaRPr>
          </a:p>
        </p:txBody>
      </p:sp>
      <p:sp>
        <p:nvSpPr>
          <p:cNvPr id="8090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AU"/>
              <a:t>IPv4 Header - Review</a:t>
            </a:r>
          </a:p>
        </p:txBody>
      </p:sp>
      <p:sp>
        <p:nvSpPr>
          <p:cNvPr id="8090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pPr>
            <a:r>
              <a:rPr lang="en-AU" sz="1900" b="1"/>
              <a:t>Time to Live ( 8 bits)</a:t>
            </a:r>
          </a:p>
          <a:p>
            <a:pPr lvl="1">
              <a:lnSpc>
                <a:spcPct val="80000"/>
              </a:lnSpc>
            </a:pPr>
            <a:r>
              <a:rPr lang="en-AU" sz="1700"/>
              <a:t>Indicate the maximum number of links on which an IPv4 packet can travel before being discarded. </a:t>
            </a:r>
          </a:p>
          <a:p>
            <a:pPr lvl="1">
              <a:lnSpc>
                <a:spcPct val="80000"/>
              </a:lnSpc>
            </a:pPr>
            <a:r>
              <a:rPr lang="en-AU" sz="1700"/>
              <a:t>Originally used as a time count with which an IPv4 router determined the length of time required (in seconds) to forward the IPv4 packet, decrementing the TTL accordingly. When the TTL equals 0,an ICMP Time Expired-TTL Expired in Transit message is sent to the source IPv4 address and the packet is discarded.</a:t>
            </a:r>
            <a:endParaRPr lang="en-AU" sz="1700" b="1"/>
          </a:p>
          <a:p>
            <a:pPr>
              <a:lnSpc>
                <a:spcPct val="80000"/>
              </a:lnSpc>
            </a:pPr>
            <a:r>
              <a:rPr lang="en-AU" sz="1900" b="1"/>
              <a:t>Protocol (8 bits) </a:t>
            </a:r>
          </a:p>
          <a:p>
            <a:pPr lvl="1">
              <a:lnSpc>
                <a:spcPct val="80000"/>
              </a:lnSpc>
            </a:pPr>
            <a:r>
              <a:rPr lang="en-AU" sz="1700"/>
              <a:t>Identifies the upper layer protocol. </a:t>
            </a:r>
          </a:p>
          <a:p>
            <a:pPr lvl="1">
              <a:lnSpc>
                <a:spcPct val="80000"/>
              </a:lnSpc>
            </a:pPr>
            <a:r>
              <a:rPr lang="en-AU" sz="1700"/>
              <a:t>For example, TCP uses a Protocol of 6, UDP uses a Protocol of 17, and ICMP uses a Protocol of 1. </a:t>
            </a:r>
          </a:p>
          <a:p>
            <a:pPr lvl="1">
              <a:lnSpc>
                <a:spcPct val="80000"/>
              </a:lnSpc>
            </a:pPr>
            <a:r>
              <a:rPr lang="en-AU" sz="1700"/>
              <a:t>The Protocol field is used to demultiplex an IPv4 packet to the upper layer protocol.</a:t>
            </a:r>
          </a:p>
        </p:txBody>
      </p:sp>
    </p:spTree>
    <p:extLst>
      <p:ext uri="{BB962C8B-B14F-4D97-AF65-F5344CB8AC3E}">
        <p14:creationId xmlns:p14="http://schemas.microsoft.com/office/powerpoint/2010/main" val="31086075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8650" y="-387424"/>
            <a:ext cx="7886700" cy="1325563"/>
          </a:xfrm>
        </p:spPr>
        <p:txBody>
          <a:bodyPr>
            <a:normAutofit fontScale="90000"/>
          </a:bodyPr>
          <a:lstStyle/>
          <a:p>
            <a:br>
              <a:rPr lang="en-IN" dirty="0"/>
            </a:br>
            <a:r>
              <a:rPr lang="en-IN" dirty="0"/>
              <a:t>Switches</a:t>
            </a:r>
            <a:br>
              <a:rPr lang="en-IN" dirty="0"/>
            </a:br>
            <a:endParaRPr lang="en-IN" dirty="0"/>
          </a:p>
        </p:txBody>
      </p:sp>
      <p:sp>
        <p:nvSpPr>
          <p:cNvPr id="2" name="Content Placeholder 1"/>
          <p:cNvSpPr>
            <a:spLocks noGrp="1"/>
          </p:cNvSpPr>
          <p:nvPr>
            <p:ph idx="1"/>
          </p:nvPr>
        </p:nvSpPr>
        <p:spPr>
          <a:xfrm>
            <a:off x="457200" y="1052736"/>
            <a:ext cx="7239000" cy="4846320"/>
          </a:xfrm>
        </p:spPr>
        <p:txBody>
          <a:bodyPr>
            <a:normAutofit/>
          </a:bodyPr>
          <a:lstStyle/>
          <a:p>
            <a:pPr algn="just"/>
            <a:r>
              <a:rPr lang="en-IN" sz="2000" dirty="0"/>
              <a:t>A </a:t>
            </a:r>
            <a:r>
              <a:rPr lang="en-IN" sz="2000" b="1" dirty="0"/>
              <a:t>switch</a:t>
            </a:r>
            <a:r>
              <a:rPr lang="en-IN" sz="2000" dirty="0"/>
              <a:t> does essentially what a hub does, but more efficiently. </a:t>
            </a:r>
          </a:p>
          <a:p>
            <a:pPr algn="just"/>
            <a:r>
              <a:rPr lang="en-IN" sz="2000" dirty="0"/>
              <a:t>By paying attention to the traffic that comes across it, it can </a:t>
            </a:r>
            <a:r>
              <a:rPr lang="en-IN" sz="2000" dirty="0">
                <a:solidFill>
                  <a:srgbClr val="FF0066"/>
                </a:solidFill>
              </a:rPr>
              <a:t>“learn” </a:t>
            </a:r>
            <a:r>
              <a:rPr lang="en-IN" sz="2000" dirty="0"/>
              <a:t>where particular addresses are.</a:t>
            </a:r>
          </a:p>
          <a:p>
            <a:pPr algn="just"/>
            <a:r>
              <a:rPr lang="en-IN" sz="2000" dirty="0"/>
              <a:t>Initially, a </a:t>
            </a:r>
            <a:r>
              <a:rPr lang="en-IN" sz="2000" dirty="0">
                <a:solidFill>
                  <a:srgbClr val="FF0066"/>
                </a:solidFill>
              </a:rPr>
              <a:t>switch knows nothing </a:t>
            </a:r>
            <a:r>
              <a:rPr lang="en-IN" sz="2000" dirty="0"/>
              <a:t>and simply sends on incoming messages to all ports:</a:t>
            </a:r>
          </a:p>
          <a:p>
            <a:pPr algn="just"/>
            <a:endParaRPr lang="en-IN" sz="2000" dirty="0"/>
          </a:p>
        </p:txBody>
      </p:sp>
      <p:pic>
        <p:nvPicPr>
          <p:cNvPr id="4" name="Picture 3" descr="NETGEAR network switch"/>
          <p:cNvPicPr/>
          <p:nvPr/>
        </p:nvPicPr>
        <p:blipFill>
          <a:blip r:embed="rId2"/>
          <a:srcRect/>
          <a:stretch>
            <a:fillRect/>
          </a:stretch>
        </p:blipFill>
        <p:spPr bwMode="auto">
          <a:xfrm>
            <a:off x="6372200" y="5229200"/>
            <a:ext cx="2740780" cy="1604275"/>
          </a:xfrm>
          <a:prstGeom prst="rect">
            <a:avLst/>
          </a:prstGeom>
          <a:noFill/>
          <a:ln w="9525">
            <a:noFill/>
            <a:miter lim="800000"/>
            <a:headEnd/>
            <a:tailEnd/>
          </a:ln>
        </p:spPr>
      </p:pic>
      <p:pic>
        <p:nvPicPr>
          <p:cNvPr id="5" name="Picture 4" descr="The initial contact through a switch"/>
          <p:cNvPicPr/>
          <p:nvPr/>
        </p:nvPicPr>
        <p:blipFill>
          <a:blip r:embed="rId3"/>
          <a:srcRect/>
          <a:stretch>
            <a:fillRect/>
          </a:stretch>
        </p:blipFill>
        <p:spPr bwMode="auto">
          <a:xfrm>
            <a:off x="1475656" y="3068960"/>
            <a:ext cx="4464496" cy="3645024"/>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6294152" y="4388200"/>
            <a:ext cx="2896875" cy="841000"/>
          </a:xfrm>
          <a:prstGeom prst="rect">
            <a:avLst/>
          </a:prstGeom>
        </p:spPr>
      </p:pic>
      <p:sp>
        <p:nvSpPr>
          <p:cNvPr id="7" name="TextBox 6"/>
          <p:cNvSpPr txBox="1"/>
          <p:nvPr/>
        </p:nvSpPr>
        <p:spPr>
          <a:xfrm>
            <a:off x="6613451" y="4077072"/>
            <a:ext cx="3935213" cy="276999"/>
          </a:xfrm>
          <a:prstGeom prst="rect">
            <a:avLst/>
          </a:prstGeom>
          <a:noFill/>
        </p:spPr>
        <p:txBody>
          <a:bodyPr wrap="square" rtlCol="0">
            <a:spAutoFit/>
          </a:bodyPr>
          <a:lstStyle/>
          <a:p>
            <a:r>
              <a:rPr lang="en-IN" sz="1200" b="1" dirty="0"/>
              <a:t>A 32-port Ethernet switch.</a:t>
            </a:r>
          </a:p>
        </p:txBody>
      </p:sp>
    </p:spTree>
    <p:extLst>
      <p:ext uri="{BB962C8B-B14F-4D97-AF65-F5344CB8AC3E}">
        <p14:creationId xmlns:p14="http://schemas.microsoft.com/office/powerpoint/2010/main" val="17901491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528" y="-90264"/>
            <a:ext cx="7372672" cy="1215008"/>
          </a:xfrm>
        </p:spPr>
        <p:txBody>
          <a:bodyPr/>
          <a:lstStyle/>
          <a:p>
            <a:r>
              <a:rPr lang="en-IN" dirty="0"/>
              <a:t>Switches</a:t>
            </a:r>
          </a:p>
        </p:txBody>
      </p:sp>
      <p:sp>
        <p:nvSpPr>
          <p:cNvPr id="2" name="Content Placeholder 1"/>
          <p:cNvSpPr>
            <a:spLocks noGrp="1"/>
          </p:cNvSpPr>
          <p:nvPr>
            <p:ph idx="1"/>
          </p:nvPr>
        </p:nvSpPr>
        <p:spPr>
          <a:xfrm>
            <a:off x="251520" y="836712"/>
            <a:ext cx="7444680" cy="5619024"/>
          </a:xfrm>
        </p:spPr>
        <p:txBody>
          <a:bodyPr>
            <a:normAutofit/>
          </a:bodyPr>
          <a:lstStyle/>
          <a:p>
            <a:pPr algn="just"/>
            <a:r>
              <a:rPr lang="en-IN" sz="2000" dirty="0"/>
              <a:t>Even accepting that first message, however, the switch has learned something – </a:t>
            </a:r>
            <a:r>
              <a:rPr lang="en-IN" sz="2000" dirty="0">
                <a:solidFill>
                  <a:srgbClr val="FF0066"/>
                </a:solidFill>
              </a:rPr>
              <a:t>it knows on which connection the sender of the message is located. </a:t>
            </a:r>
          </a:p>
          <a:p>
            <a:pPr algn="just"/>
            <a:r>
              <a:rPr lang="en-IN" sz="2000" dirty="0"/>
              <a:t>Thus, when machine “A” responds to the message, the switches only need to send that message out to the one connection:</a:t>
            </a:r>
          </a:p>
          <a:p>
            <a:pPr algn="just"/>
            <a:endParaRPr lang="en-IN" sz="2000" dirty="0"/>
          </a:p>
        </p:txBody>
      </p:sp>
      <p:pic>
        <p:nvPicPr>
          <p:cNvPr id="4" name="Picture 3" descr="Response being processed through a switch"/>
          <p:cNvPicPr/>
          <p:nvPr/>
        </p:nvPicPr>
        <p:blipFill>
          <a:blip r:embed="rId2"/>
          <a:srcRect/>
          <a:stretch>
            <a:fillRect/>
          </a:stretch>
        </p:blipFill>
        <p:spPr bwMode="auto">
          <a:xfrm>
            <a:off x="1763688" y="2708920"/>
            <a:ext cx="5040560" cy="4149080"/>
          </a:xfrm>
          <a:prstGeom prst="rect">
            <a:avLst/>
          </a:prstGeom>
          <a:noFill/>
          <a:ln w="9525">
            <a:noFill/>
            <a:miter lim="800000"/>
            <a:headEnd/>
            <a:tailEnd/>
          </a:ln>
        </p:spPr>
      </p:pic>
    </p:spTree>
    <p:extLst>
      <p:ext uri="{BB962C8B-B14F-4D97-AF65-F5344CB8AC3E}">
        <p14:creationId xmlns:p14="http://schemas.microsoft.com/office/powerpoint/2010/main" val="13536845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78296"/>
            <a:ext cx="7239000" cy="1143000"/>
          </a:xfrm>
        </p:spPr>
        <p:txBody>
          <a:bodyPr/>
          <a:lstStyle/>
          <a:p>
            <a:r>
              <a:rPr lang="en-IN" dirty="0"/>
              <a:t>Switches</a:t>
            </a:r>
          </a:p>
        </p:txBody>
      </p:sp>
      <p:sp>
        <p:nvSpPr>
          <p:cNvPr id="2" name="Content Placeholder 1"/>
          <p:cNvSpPr>
            <a:spLocks noGrp="1"/>
          </p:cNvSpPr>
          <p:nvPr>
            <p:ph idx="1"/>
          </p:nvPr>
        </p:nvSpPr>
        <p:spPr>
          <a:xfrm>
            <a:off x="457200" y="908720"/>
            <a:ext cx="7239000" cy="5547016"/>
          </a:xfrm>
        </p:spPr>
        <p:txBody>
          <a:bodyPr>
            <a:normAutofit/>
          </a:bodyPr>
          <a:lstStyle/>
          <a:p>
            <a:pPr algn="just"/>
            <a:r>
              <a:rPr lang="en-IN" sz="2000" dirty="0"/>
              <a:t>In addition to sending the response through to the originator, the switch has now learned something else – </a:t>
            </a:r>
            <a:r>
              <a:rPr lang="en-IN" sz="2000" dirty="0">
                <a:solidFill>
                  <a:srgbClr val="FF0066"/>
                </a:solidFill>
              </a:rPr>
              <a:t>it now knows on which connection machine “A” is located.</a:t>
            </a:r>
          </a:p>
          <a:p>
            <a:pPr algn="just"/>
            <a:r>
              <a:rPr lang="en-IN" sz="2000" dirty="0"/>
              <a:t>That means that subsequent messages destined for machine “A” need only be sent to that one port:</a:t>
            </a:r>
          </a:p>
          <a:p>
            <a:pPr algn="just"/>
            <a:endParaRPr lang="en-IN" sz="2000" dirty="0"/>
          </a:p>
        </p:txBody>
      </p:sp>
      <p:pic>
        <p:nvPicPr>
          <p:cNvPr id="4" name="Picture 3" descr="Switch sending an incoming message to the machine who's location it is aware of."/>
          <p:cNvPicPr/>
          <p:nvPr/>
        </p:nvPicPr>
        <p:blipFill>
          <a:blip r:embed="rId2"/>
          <a:srcRect/>
          <a:stretch>
            <a:fillRect/>
          </a:stretch>
        </p:blipFill>
        <p:spPr bwMode="auto">
          <a:xfrm>
            <a:off x="2000232" y="2780928"/>
            <a:ext cx="4732008" cy="3818824"/>
          </a:xfrm>
          <a:prstGeom prst="rect">
            <a:avLst/>
          </a:prstGeom>
          <a:noFill/>
          <a:ln w="9525">
            <a:noFill/>
            <a:miter lim="800000"/>
            <a:headEnd/>
            <a:tailEnd/>
          </a:ln>
        </p:spPr>
      </p:pic>
    </p:spTree>
    <p:extLst>
      <p:ext uri="{BB962C8B-B14F-4D97-AF65-F5344CB8AC3E}">
        <p14:creationId xmlns:p14="http://schemas.microsoft.com/office/powerpoint/2010/main" val="31272428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Switches</a:t>
            </a:r>
          </a:p>
        </p:txBody>
      </p:sp>
      <p:sp>
        <p:nvSpPr>
          <p:cNvPr id="2" name="Content Placeholder 1"/>
          <p:cNvSpPr>
            <a:spLocks noGrp="1"/>
          </p:cNvSpPr>
          <p:nvPr>
            <p:ph idx="1"/>
          </p:nvPr>
        </p:nvSpPr>
        <p:spPr>
          <a:xfrm>
            <a:off x="628650" y="1165894"/>
            <a:ext cx="7886700" cy="4351338"/>
          </a:xfrm>
        </p:spPr>
        <p:txBody>
          <a:bodyPr>
            <a:noAutofit/>
          </a:bodyPr>
          <a:lstStyle/>
          <a:p>
            <a:pPr algn="just">
              <a:lnSpc>
                <a:spcPct val="150000"/>
              </a:lnSpc>
            </a:pPr>
            <a:r>
              <a:rPr lang="en-IN" sz="2200" dirty="0"/>
              <a:t>Switches learn the location of the devices that they are connected to almost instantaneously. </a:t>
            </a:r>
          </a:p>
          <a:p>
            <a:pPr algn="just">
              <a:lnSpc>
                <a:spcPct val="150000"/>
              </a:lnSpc>
            </a:pPr>
            <a:r>
              <a:rPr lang="en-US" sz="2200" dirty="0"/>
              <a:t>A switch is a data link layer device.</a:t>
            </a:r>
          </a:p>
          <a:p>
            <a:pPr algn="just">
              <a:lnSpc>
                <a:spcPct val="150000"/>
              </a:lnSpc>
            </a:pPr>
            <a:r>
              <a:rPr lang="en-US" sz="2200" dirty="0"/>
              <a:t>The switch can perform error checking before forwarding data, that makes it very efficient as it does not forward packets that have errors and forward good packets selectively to correct port only.</a:t>
            </a:r>
            <a:endParaRPr lang="en-IN" sz="2200" dirty="0"/>
          </a:p>
          <a:p>
            <a:pPr algn="just">
              <a:lnSpc>
                <a:spcPct val="150000"/>
              </a:lnSpc>
            </a:pPr>
            <a:r>
              <a:rPr lang="en-IN" sz="2200" dirty="0"/>
              <a:t>The net result is that most network traffic only goes where it needs to rather than to every port. </a:t>
            </a:r>
          </a:p>
          <a:p>
            <a:pPr algn="just">
              <a:lnSpc>
                <a:spcPct val="150000"/>
              </a:lnSpc>
            </a:pPr>
            <a:r>
              <a:rPr lang="en-IN" sz="2200" dirty="0"/>
              <a:t>On busy networks, this can make the network </a:t>
            </a:r>
            <a:r>
              <a:rPr lang="en-IN" sz="2200" i="1" dirty="0"/>
              <a:t>significantly</a:t>
            </a:r>
            <a:r>
              <a:rPr lang="en-IN" sz="2200" dirty="0"/>
              <a:t> faster.</a:t>
            </a:r>
          </a:p>
          <a:p>
            <a:pPr algn="just">
              <a:lnSpc>
                <a:spcPct val="150000"/>
              </a:lnSpc>
            </a:pPr>
            <a:endParaRPr lang="en-IN" sz="2200" dirty="0"/>
          </a:p>
        </p:txBody>
      </p:sp>
    </p:spTree>
    <p:extLst>
      <p:ext uri="{BB962C8B-B14F-4D97-AF65-F5344CB8AC3E}">
        <p14:creationId xmlns:p14="http://schemas.microsoft.com/office/powerpoint/2010/main" val="35057352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7424"/>
            <a:ext cx="7239000" cy="1143000"/>
          </a:xfrm>
        </p:spPr>
        <p:txBody>
          <a:bodyPr/>
          <a:lstStyle/>
          <a:p>
            <a:r>
              <a:rPr lang="en-IN" dirty="0"/>
              <a:t> Bridge</a:t>
            </a:r>
          </a:p>
        </p:txBody>
      </p:sp>
      <p:sp>
        <p:nvSpPr>
          <p:cNvPr id="3" name="Content Placeholder 2"/>
          <p:cNvSpPr>
            <a:spLocks noGrp="1"/>
          </p:cNvSpPr>
          <p:nvPr>
            <p:ph idx="1"/>
          </p:nvPr>
        </p:nvSpPr>
        <p:spPr>
          <a:xfrm>
            <a:off x="457200" y="836712"/>
            <a:ext cx="7239000" cy="4846320"/>
          </a:xfrm>
        </p:spPr>
        <p:txBody>
          <a:bodyPr>
            <a:normAutofit/>
          </a:bodyPr>
          <a:lstStyle/>
          <a:p>
            <a:pPr algn="just"/>
            <a:r>
              <a:rPr lang="en-US" sz="2000" dirty="0"/>
              <a:t> A bridge operates at data link layer. </a:t>
            </a:r>
          </a:p>
          <a:p>
            <a:pPr algn="just"/>
            <a:r>
              <a:rPr lang="en-US" sz="2000" dirty="0"/>
              <a:t>A bridge is a repeater, with add on the functionality of filtering content by reading the MAC addresses of source and destination. </a:t>
            </a:r>
          </a:p>
          <a:p>
            <a:pPr algn="just"/>
            <a:r>
              <a:rPr lang="en-US" sz="2000" dirty="0"/>
              <a:t>It is also used for interconnecting two LANs working on the same protocol. </a:t>
            </a:r>
          </a:p>
          <a:p>
            <a:pPr algn="just"/>
            <a:r>
              <a:rPr lang="en-US" sz="2000" dirty="0"/>
              <a:t>It has a single input and single output port, thus making it a 2 port device.</a:t>
            </a:r>
            <a:endParaRPr lang="en-IN" sz="2000" dirty="0"/>
          </a:p>
        </p:txBody>
      </p:sp>
      <p:sp>
        <p:nvSpPr>
          <p:cNvPr id="4" name="Footer Placeholder 3"/>
          <p:cNvSpPr>
            <a:spLocks noGrp="1"/>
          </p:cNvSpPr>
          <p:nvPr>
            <p:ph type="ftr" sz="quarter" idx="11"/>
          </p:nvPr>
        </p:nvSpPr>
        <p:spPr/>
        <p:txBody>
          <a:bodyPr/>
          <a:lstStyle/>
          <a:p>
            <a:r>
              <a:rPr lang="en-IN"/>
              <a:t>M.RAJALAKSHMI</a:t>
            </a:r>
          </a:p>
        </p:txBody>
      </p:sp>
      <p:sp>
        <p:nvSpPr>
          <p:cNvPr id="5" name="Slide Number Placeholder 4"/>
          <p:cNvSpPr>
            <a:spLocks noGrp="1"/>
          </p:cNvSpPr>
          <p:nvPr>
            <p:ph type="sldNum" sz="quarter" idx="12"/>
          </p:nvPr>
        </p:nvSpPr>
        <p:spPr/>
        <p:txBody>
          <a:bodyPr/>
          <a:lstStyle/>
          <a:p>
            <a:fld id="{324E6362-DE5F-4A2F-9244-6BAA8CA76B22}" type="slidenum">
              <a:rPr lang="en-IN" smtClean="0"/>
              <a:pPr/>
              <a:t>114</a:t>
            </a:fld>
            <a:endParaRPr lang="en-IN"/>
          </a:p>
        </p:txBody>
      </p:sp>
      <p:pic>
        <p:nvPicPr>
          <p:cNvPr id="6" name="Picture 5"/>
          <p:cNvPicPr>
            <a:picLocks noChangeAspect="1"/>
          </p:cNvPicPr>
          <p:nvPr/>
        </p:nvPicPr>
        <p:blipFill>
          <a:blip r:embed="rId2"/>
          <a:stretch>
            <a:fillRect/>
          </a:stretch>
        </p:blipFill>
        <p:spPr>
          <a:xfrm>
            <a:off x="1422151" y="3623703"/>
            <a:ext cx="4373985" cy="3332897"/>
          </a:xfrm>
          <a:prstGeom prst="rect">
            <a:avLst/>
          </a:prstGeom>
        </p:spPr>
      </p:pic>
      <p:pic>
        <p:nvPicPr>
          <p:cNvPr id="7" name="Picture 6"/>
          <p:cNvPicPr>
            <a:picLocks noChangeAspect="1"/>
          </p:cNvPicPr>
          <p:nvPr/>
        </p:nvPicPr>
        <p:blipFill>
          <a:blip r:embed="rId3"/>
          <a:stretch>
            <a:fillRect/>
          </a:stretch>
        </p:blipFill>
        <p:spPr>
          <a:xfrm>
            <a:off x="2312105" y="3517453"/>
            <a:ext cx="2532552" cy="559648"/>
          </a:xfrm>
          <a:prstGeom prst="rect">
            <a:avLst/>
          </a:prstGeom>
        </p:spPr>
      </p:pic>
    </p:spTree>
    <p:extLst>
      <p:ext uri="{BB962C8B-B14F-4D97-AF65-F5344CB8AC3E}">
        <p14:creationId xmlns:p14="http://schemas.microsoft.com/office/powerpoint/2010/main" val="38103402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31229"/>
            <a:ext cx="7886700" cy="1325563"/>
          </a:xfrm>
        </p:spPr>
        <p:txBody>
          <a:bodyPr/>
          <a:lstStyle/>
          <a:p>
            <a:pPr fontAlgn="base"/>
            <a:r>
              <a:rPr lang="en-US" dirty="0"/>
              <a:t>Types of Bridges</a:t>
            </a:r>
          </a:p>
        </p:txBody>
      </p:sp>
      <p:sp>
        <p:nvSpPr>
          <p:cNvPr id="3" name="Content Placeholder 2"/>
          <p:cNvSpPr>
            <a:spLocks noGrp="1"/>
          </p:cNvSpPr>
          <p:nvPr>
            <p:ph idx="1"/>
          </p:nvPr>
        </p:nvSpPr>
        <p:spPr>
          <a:xfrm>
            <a:off x="395536" y="1412776"/>
            <a:ext cx="8208912" cy="5019179"/>
          </a:xfrm>
        </p:spPr>
        <p:txBody>
          <a:bodyPr>
            <a:normAutofit/>
          </a:bodyPr>
          <a:lstStyle/>
          <a:p>
            <a:pPr algn="just" fontAlgn="base"/>
            <a:r>
              <a:rPr lang="en-US" b="1" dirty="0"/>
              <a:t>Transparent Bridges:- </a:t>
            </a:r>
          </a:p>
          <a:p>
            <a:pPr lvl="1" algn="just" fontAlgn="base"/>
            <a:r>
              <a:rPr lang="en-US" dirty="0"/>
              <a:t>These are the bridge in which the stations are completely unaware of the bridge’s existence i.e. whether or not a bridge is added or deleted from the network, reconfiguration of the stations is unnecessary. </a:t>
            </a:r>
          </a:p>
          <a:p>
            <a:pPr lvl="1" algn="just" fontAlgn="base"/>
            <a:r>
              <a:rPr lang="en-US" dirty="0"/>
              <a:t>These bridges make use of two processes i.e. </a:t>
            </a:r>
            <a:r>
              <a:rPr lang="en-US" b="1" dirty="0"/>
              <a:t>bridge forwarding and bridge learning</a:t>
            </a:r>
            <a:r>
              <a:rPr lang="en-US" dirty="0"/>
              <a:t>.</a:t>
            </a:r>
          </a:p>
          <a:p>
            <a:pPr algn="just" fontAlgn="base"/>
            <a:r>
              <a:rPr lang="en-US" b="1" dirty="0"/>
              <a:t>Source Routing Bridges:- </a:t>
            </a:r>
          </a:p>
          <a:p>
            <a:pPr lvl="1" algn="just" fontAlgn="base"/>
            <a:r>
              <a:rPr lang="en-US" dirty="0"/>
              <a:t>In these bridges, routing operation is performed by source station and the frame specifies which route to follow. </a:t>
            </a:r>
          </a:p>
          <a:p>
            <a:pPr lvl="1" algn="just" fontAlgn="base"/>
            <a:r>
              <a:rPr lang="en-US" dirty="0"/>
              <a:t>The hot can discover frame by sending a special frame called discovery frame, which spreads through the entire network using all possible paths to destination.</a:t>
            </a:r>
          </a:p>
          <a:p>
            <a:pPr algn="just"/>
            <a:r>
              <a:rPr lang="en-US" b="1" dirty="0"/>
              <a:t>Translational bridge:-</a:t>
            </a:r>
            <a:endParaRPr lang="en-US" dirty="0"/>
          </a:p>
          <a:p>
            <a:pPr lvl="1" algn="just"/>
            <a:r>
              <a:rPr lang="en-US" dirty="0"/>
              <a:t>A translational bridge can convert from one networking system to another. </a:t>
            </a:r>
          </a:p>
          <a:p>
            <a:pPr lvl="1" algn="just"/>
            <a:r>
              <a:rPr lang="en-US" dirty="0"/>
              <a:t> It translates the data it receives.</a:t>
            </a:r>
          </a:p>
          <a:p>
            <a:pPr lvl="1" algn="just"/>
            <a:r>
              <a:rPr lang="en-US" dirty="0"/>
              <a:t>Translational bridges are useful for connecting two different networks, such as Ethernet and Token </a:t>
            </a:r>
            <a:r>
              <a:rPr lang="en-IN" dirty="0"/>
              <a:t>Ring networks.</a:t>
            </a:r>
          </a:p>
          <a:p>
            <a:pPr lvl="1" algn="just"/>
            <a:endParaRPr lang="en-US" dirty="0"/>
          </a:p>
          <a:p>
            <a:pPr algn="just" fontAlgn="base"/>
            <a:endParaRPr lang="en-US" dirty="0"/>
          </a:p>
          <a:p>
            <a:pPr algn="just"/>
            <a:endParaRPr lang="en-IN" dirty="0"/>
          </a:p>
        </p:txBody>
      </p:sp>
      <p:sp>
        <p:nvSpPr>
          <p:cNvPr id="4" name="Footer Placeholder 3"/>
          <p:cNvSpPr>
            <a:spLocks noGrp="1"/>
          </p:cNvSpPr>
          <p:nvPr>
            <p:ph type="ftr" sz="quarter" idx="11"/>
          </p:nvPr>
        </p:nvSpPr>
        <p:spPr/>
        <p:txBody>
          <a:bodyPr/>
          <a:lstStyle/>
          <a:p>
            <a:r>
              <a:rPr lang="en-IN"/>
              <a:t>M.RAJALAKSHMI</a:t>
            </a:r>
          </a:p>
        </p:txBody>
      </p:sp>
      <p:sp>
        <p:nvSpPr>
          <p:cNvPr id="5" name="Slide Number Placeholder 4"/>
          <p:cNvSpPr>
            <a:spLocks noGrp="1"/>
          </p:cNvSpPr>
          <p:nvPr>
            <p:ph type="sldNum" sz="quarter" idx="12"/>
          </p:nvPr>
        </p:nvSpPr>
        <p:spPr/>
        <p:txBody>
          <a:bodyPr/>
          <a:lstStyle/>
          <a:p>
            <a:fld id="{324E6362-DE5F-4A2F-9244-6BAA8CA76B22}" type="slidenum">
              <a:rPr lang="en-IN" smtClean="0"/>
              <a:pPr/>
              <a:t>115</a:t>
            </a:fld>
            <a:endParaRPr lang="en-IN"/>
          </a:p>
        </p:txBody>
      </p:sp>
    </p:spTree>
    <p:extLst>
      <p:ext uri="{BB962C8B-B14F-4D97-AF65-F5344CB8AC3E}">
        <p14:creationId xmlns:p14="http://schemas.microsoft.com/office/powerpoint/2010/main" val="19988819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Gateway</a:t>
            </a:r>
          </a:p>
        </p:txBody>
      </p:sp>
      <p:sp>
        <p:nvSpPr>
          <p:cNvPr id="2" name="Content Placeholder 1"/>
          <p:cNvSpPr>
            <a:spLocks noGrp="1"/>
          </p:cNvSpPr>
          <p:nvPr>
            <p:ph idx="1"/>
          </p:nvPr>
        </p:nvSpPr>
        <p:spPr>
          <a:xfrm>
            <a:off x="628650" y="1268760"/>
            <a:ext cx="7886700" cy="4351338"/>
          </a:xfrm>
        </p:spPr>
        <p:txBody>
          <a:bodyPr>
            <a:noAutofit/>
          </a:bodyPr>
          <a:lstStyle/>
          <a:p>
            <a:pPr algn="just">
              <a:lnSpc>
                <a:spcPct val="150000"/>
              </a:lnSpc>
            </a:pPr>
            <a:r>
              <a:rPr lang="en-US" sz="2000" dirty="0"/>
              <a:t>A gateway, is a passage to connect two networks together that may work upon different networking models.</a:t>
            </a:r>
          </a:p>
          <a:p>
            <a:pPr algn="just">
              <a:lnSpc>
                <a:spcPct val="150000"/>
              </a:lnSpc>
            </a:pPr>
            <a:r>
              <a:rPr lang="en-US" sz="2000" dirty="0"/>
              <a:t> They basically work as the </a:t>
            </a:r>
            <a:r>
              <a:rPr lang="en-US" sz="2000" b="1" i="1" dirty="0"/>
              <a:t>messenger agents </a:t>
            </a:r>
            <a:r>
              <a:rPr lang="en-US" sz="2000" dirty="0"/>
              <a:t>that take data from one system, interpret it, and transfer it to another system. </a:t>
            </a:r>
          </a:p>
          <a:p>
            <a:pPr algn="just">
              <a:lnSpc>
                <a:spcPct val="150000"/>
              </a:lnSpc>
            </a:pPr>
            <a:r>
              <a:rPr lang="en-US" sz="2000" dirty="0"/>
              <a:t>Gateways are also called </a:t>
            </a:r>
            <a:r>
              <a:rPr lang="en-US" sz="2000" b="1" u="sng" dirty="0"/>
              <a:t>protocol converters </a:t>
            </a:r>
            <a:r>
              <a:rPr lang="en-US" sz="2000" dirty="0"/>
              <a:t>and can operate at any network layer. </a:t>
            </a:r>
          </a:p>
          <a:p>
            <a:pPr algn="just">
              <a:lnSpc>
                <a:spcPct val="150000"/>
              </a:lnSpc>
            </a:pPr>
            <a:r>
              <a:rPr lang="en-US" sz="2000" dirty="0"/>
              <a:t>The term gateway is applied to any device, system, or software application that can perform the function of translating data from one format to another. </a:t>
            </a:r>
          </a:p>
          <a:p>
            <a:pPr algn="just">
              <a:lnSpc>
                <a:spcPct val="150000"/>
              </a:lnSpc>
            </a:pPr>
            <a:r>
              <a:rPr lang="en-US" sz="2000" dirty="0"/>
              <a:t>The key feature of a gateway is that it converts the format of the data, not the data itself.</a:t>
            </a:r>
            <a:endParaRPr lang="en-IN" sz="2000" dirty="0"/>
          </a:p>
        </p:txBody>
      </p:sp>
    </p:spTree>
    <p:extLst>
      <p:ext uri="{BB962C8B-B14F-4D97-AF65-F5344CB8AC3E}">
        <p14:creationId xmlns:p14="http://schemas.microsoft.com/office/powerpoint/2010/main" val="41922517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Gateway</a:t>
            </a:r>
          </a:p>
        </p:txBody>
      </p:sp>
      <p:pic>
        <p:nvPicPr>
          <p:cNvPr id="47106" name="Picture 2" descr="https://www.howtoforge.com/images/screenshots/556af08d5e43aa768260f9e589dc547f-3024.jpg"/>
          <p:cNvPicPr>
            <a:picLocks noChangeAspect="1" noChangeArrowheads="1"/>
          </p:cNvPicPr>
          <p:nvPr/>
        </p:nvPicPr>
        <p:blipFill>
          <a:blip r:embed="rId2"/>
          <a:srcRect/>
          <a:stretch>
            <a:fillRect/>
          </a:stretch>
        </p:blipFill>
        <p:spPr bwMode="auto">
          <a:xfrm>
            <a:off x="2195736" y="1988840"/>
            <a:ext cx="4347352" cy="4296540"/>
          </a:xfrm>
          <a:prstGeom prst="rect">
            <a:avLst/>
          </a:prstGeom>
          <a:noFill/>
        </p:spPr>
      </p:pic>
    </p:spTree>
    <p:extLst>
      <p:ext uri="{BB962C8B-B14F-4D97-AF65-F5344CB8AC3E}">
        <p14:creationId xmlns:p14="http://schemas.microsoft.com/office/powerpoint/2010/main" val="12046660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87424"/>
            <a:ext cx="7239000" cy="1143000"/>
          </a:xfrm>
        </p:spPr>
        <p:txBody>
          <a:bodyPr/>
          <a:lstStyle/>
          <a:p>
            <a:r>
              <a:rPr lang="en-IN" dirty="0"/>
              <a:t>Router</a:t>
            </a:r>
          </a:p>
        </p:txBody>
      </p:sp>
      <p:sp>
        <p:nvSpPr>
          <p:cNvPr id="2" name="Content Placeholder 1"/>
          <p:cNvSpPr>
            <a:spLocks noGrp="1"/>
          </p:cNvSpPr>
          <p:nvPr>
            <p:ph idx="1"/>
          </p:nvPr>
        </p:nvSpPr>
        <p:spPr>
          <a:xfrm>
            <a:off x="457200" y="814928"/>
            <a:ext cx="7239000" cy="4846320"/>
          </a:xfrm>
        </p:spPr>
        <p:txBody>
          <a:bodyPr>
            <a:normAutofit/>
          </a:bodyPr>
          <a:lstStyle/>
          <a:p>
            <a:pPr algn="just"/>
            <a:r>
              <a:rPr lang="en-US" sz="2400" dirty="0"/>
              <a:t>Routers are network devices that literally route data around the network.</a:t>
            </a:r>
          </a:p>
          <a:p>
            <a:pPr algn="just"/>
            <a:r>
              <a:rPr lang="en-US" sz="2400" dirty="0"/>
              <a:t>By examining data as it arrives, the router can determine the destination address for the data; then, by using tables of defined routes, the router determines the best way for the data to continue its journey.</a:t>
            </a:r>
          </a:p>
          <a:p>
            <a:pPr algn="just"/>
            <a:r>
              <a:rPr lang="en-US" sz="2400" dirty="0"/>
              <a:t>Router is mainly a Network Layer device. Routers normally connect LANs and WANs together.</a:t>
            </a:r>
            <a:endParaRPr lang="en-IN" sz="2400" dirty="0"/>
          </a:p>
        </p:txBody>
      </p:sp>
      <p:pic>
        <p:nvPicPr>
          <p:cNvPr id="4" name="Picture 3" descr="Access point"/>
          <p:cNvPicPr/>
          <p:nvPr/>
        </p:nvPicPr>
        <p:blipFill>
          <a:blip r:embed="rId2"/>
          <a:srcRect/>
          <a:stretch>
            <a:fillRect/>
          </a:stretch>
        </p:blipFill>
        <p:spPr bwMode="auto">
          <a:xfrm>
            <a:off x="1246374" y="4221088"/>
            <a:ext cx="2160240" cy="2376264"/>
          </a:xfrm>
          <a:prstGeom prst="rect">
            <a:avLst/>
          </a:prstGeom>
          <a:noFill/>
          <a:ln w="9525">
            <a:noFill/>
            <a:miter lim="800000"/>
            <a:headEnd/>
            <a:tailEnd/>
          </a:ln>
        </p:spPr>
      </p:pic>
      <p:pic>
        <p:nvPicPr>
          <p:cNvPr id="36866" name="Picture 2" descr="https://www.triplenetpricing.com/images/thumbs/0539845_Cisco%20RV345%20Ethernet%20LAN%20Black%20wired%20router_60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4518837"/>
            <a:ext cx="2932896" cy="14664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788024" y="4221088"/>
            <a:ext cx="2644864" cy="369332"/>
          </a:xfrm>
          <a:prstGeom prst="rect">
            <a:avLst/>
          </a:prstGeom>
          <a:noFill/>
        </p:spPr>
        <p:txBody>
          <a:bodyPr wrap="square" rtlCol="0">
            <a:spAutoFit/>
          </a:bodyPr>
          <a:lstStyle/>
          <a:p>
            <a:r>
              <a:rPr lang="en-US" i="1" dirty="0"/>
              <a:t>Cisco Router</a:t>
            </a:r>
            <a:endParaRPr lang="en-IN" i="1" dirty="0"/>
          </a:p>
        </p:txBody>
      </p:sp>
    </p:spTree>
    <p:extLst>
      <p:ext uri="{BB962C8B-B14F-4D97-AF65-F5344CB8AC3E}">
        <p14:creationId xmlns:p14="http://schemas.microsoft.com/office/powerpoint/2010/main" val="23724069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Router</a:t>
            </a:r>
          </a:p>
        </p:txBody>
      </p:sp>
      <p:sp>
        <p:nvSpPr>
          <p:cNvPr id="3" name="Content Placeholder 2"/>
          <p:cNvSpPr>
            <a:spLocks noGrp="1"/>
          </p:cNvSpPr>
          <p:nvPr>
            <p:ph idx="1"/>
          </p:nvPr>
        </p:nvSpPr>
        <p:spPr/>
        <p:txBody>
          <a:bodyPr>
            <a:normAutofit/>
          </a:bodyPr>
          <a:lstStyle/>
          <a:p>
            <a:pPr algn="just"/>
            <a:r>
              <a:rPr lang="en-US" sz="2800" dirty="0"/>
              <a:t>Unlike bridges and switches, which use the </a:t>
            </a:r>
            <a:r>
              <a:rPr lang="en-US" sz="2800" b="1" i="1" dirty="0"/>
              <a:t>hardware-configured MAC address </a:t>
            </a:r>
            <a:r>
              <a:rPr lang="en-US" sz="2800" dirty="0"/>
              <a:t>to determine the destination of the data, routers use the </a:t>
            </a:r>
            <a:r>
              <a:rPr lang="en-US" sz="2800" b="1" i="1" dirty="0"/>
              <a:t>software-configured network address</a:t>
            </a:r>
            <a:r>
              <a:rPr lang="en-US" sz="2800" dirty="0"/>
              <a:t> to make decisions.</a:t>
            </a:r>
          </a:p>
          <a:p>
            <a:pPr algn="just"/>
            <a:r>
              <a:rPr lang="en-US" sz="2800" dirty="0"/>
              <a:t>This approach makes routers more functional than bridges or switches, and it also makes them more complex because they have to work harder to determine the information.</a:t>
            </a:r>
            <a:endParaRPr lang="en-IN" sz="2800" dirty="0"/>
          </a:p>
        </p:txBody>
      </p:sp>
      <p:sp>
        <p:nvSpPr>
          <p:cNvPr id="4" name="Footer Placeholder 3"/>
          <p:cNvSpPr>
            <a:spLocks noGrp="1"/>
          </p:cNvSpPr>
          <p:nvPr>
            <p:ph type="ftr" sz="quarter" idx="11"/>
          </p:nvPr>
        </p:nvSpPr>
        <p:spPr/>
        <p:txBody>
          <a:bodyPr/>
          <a:lstStyle/>
          <a:p>
            <a:r>
              <a:rPr lang="en-IN"/>
              <a:t>M.RAJALAKSHMI</a:t>
            </a:r>
          </a:p>
        </p:txBody>
      </p:sp>
      <p:sp>
        <p:nvSpPr>
          <p:cNvPr id="5" name="Slide Number Placeholder 4"/>
          <p:cNvSpPr>
            <a:spLocks noGrp="1"/>
          </p:cNvSpPr>
          <p:nvPr>
            <p:ph type="sldNum" sz="quarter" idx="12"/>
          </p:nvPr>
        </p:nvSpPr>
        <p:spPr/>
        <p:txBody>
          <a:bodyPr/>
          <a:lstStyle/>
          <a:p>
            <a:fld id="{324E6362-DE5F-4A2F-9244-6BAA8CA76B22}" type="slidenum">
              <a:rPr lang="en-IN" smtClean="0"/>
              <a:pPr/>
              <a:t>119</a:t>
            </a:fld>
            <a:endParaRPr lang="en-IN"/>
          </a:p>
        </p:txBody>
      </p:sp>
    </p:spTree>
    <p:extLst>
      <p:ext uri="{BB962C8B-B14F-4D97-AF65-F5344CB8AC3E}">
        <p14:creationId xmlns:p14="http://schemas.microsoft.com/office/powerpoint/2010/main" val="431492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Footer Placeholder 4"/>
          <p:cNvSpPr>
            <a:spLocks noGrp="1"/>
          </p:cNvSpPr>
          <p:nvPr>
            <p:ph type="ftr" sz="quarter" idx="4294967295"/>
          </p:nvPr>
        </p:nvSpPr>
        <p:spPr bwMode="auto">
          <a:xfrm>
            <a:off x="312420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AU" altLang="en-US"/>
              <a:t>IPv6 Packet Format</a:t>
            </a:r>
          </a:p>
        </p:txBody>
      </p:sp>
      <p:sp>
        <p:nvSpPr>
          <p:cNvPr id="81923" name="Slide Number Placeholder 5"/>
          <p:cNvSpPr>
            <a:spLocks noGrp="1"/>
          </p:cNvSpPr>
          <p:nvPr>
            <p:ph type="sldNum" sz="quarter" idx="10"/>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CFB95850-02B5-43A9-AF7E-52089204ECC6}" type="slidenum">
              <a:rPr lang="en-AU" altLang="en-US" sz="2000" baseline="0" smtClean="0">
                <a:solidFill>
                  <a:schemeClr val="bg2"/>
                </a:solidFill>
              </a:rPr>
              <a:pPr/>
              <a:t>12</a:t>
            </a:fld>
            <a:endParaRPr lang="en-AU" altLang="en-US" sz="2000" baseline="0">
              <a:solidFill>
                <a:schemeClr val="bg2"/>
              </a:solidFill>
            </a:endParaRPr>
          </a:p>
        </p:txBody>
      </p:sp>
      <p:sp>
        <p:nvSpPr>
          <p:cNvPr id="8192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AU"/>
              <a:t>IPv4 Header - Review</a:t>
            </a:r>
          </a:p>
        </p:txBody>
      </p:sp>
      <p:sp>
        <p:nvSpPr>
          <p:cNvPr id="8192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pPr>
            <a:r>
              <a:rPr lang="en-AU" sz="1900" b="1"/>
              <a:t>Header Checksum</a:t>
            </a:r>
            <a:r>
              <a:rPr lang="en-AU" sz="1900"/>
              <a:t> </a:t>
            </a:r>
            <a:r>
              <a:rPr lang="en-AU" sz="1900" b="1"/>
              <a:t>(16 Bits)</a:t>
            </a:r>
          </a:p>
          <a:p>
            <a:pPr lvl="1">
              <a:lnSpc>
                <a:spcPct val="80000"/>
              </a:lnSpc>
            </a:pPr>
            <a:r>
              <a:rPr lang="en-AU" sz="1700"/>
              <a:t>Provides a checksum on the IPv4 header only. </a:t>
            </a:r>
          </a:p>
          <a:p>
            <a:pPr lvl="1">
              <a:lnSpc>
                <a:spcPct val="80000"/>
              </a:lnSpc>
            </a:pPr>
            <a:r>
              <a:rPr lang="en-AU" sz="1700"/>
              <a:t>The IPv4 payload is not included in the checksum calculation as the IPv4 payload and usually contains its own checksum..</a:t>
            </a:r>
            <a:endParaRPr lang="en-AU" sz="1700" b="1"/>
          </a:p>
          <a:p>
            <a:pPr>
              <a:lnSpc>
                <a:spcPct val="80000"/>
              </a:lnSpc>
            </a:pPr>
            <a:r>
              <a:rPr lang="en-AU" sz="1900" b="1"/>
              <a:t>Source Address ( 32 bits)</a:t>
            </a:r>
          </a:p>
          <a:p>
            <a:pPr lvl="1">
              <a:lnSpc>
                <a:spcPct val="80000"/>
              </a:lnSpc>
            </a:pPr>
            <a:r>
              <a:rPr lang="en-AU" sz="1700"/>
              <a:t>Stores the IPv4 address of the originating host. </a:t>
            </a:r>
            <a:endParaRPr lang="en-AU" sz="1700" b="1"/>
          </a:p>
          <a:p>
            <a:pPr>
              <a:lnSpc>
                <a:spcPct val="80000"/>
              </a:lnSpc>
            </a:pPr>
            <a:r>
              <a:rPr lang="en-AU" sz="1900" b="1"/>
              <a:t>Destination Address</a:t>
            </a:r>
            <a:r>
              <a:rPr lang="en-AU" sz="1900"/>
              <a:t>  </a:t>
            </a:r>
            <a:r>
              <a:rPr lang="en-AU" sz="1900" b="1"/>
              <a:t>(32 bits)</a:t>
            </a:r>
          </a:p>
          <a:p>
            <a:pPr lvl="1">
              <a:lnSpc>
                <a:spcPct val="80000"/>
              </a:lnSpc>
            </a:pPr>
            <a:r>
              <a:rPr lang="en-AU" sz="1700"/>
              <a:t>Stores the IPv4 address of the destination host. </a:t>
            </a:r>
          </a:p>
          <a:p>
            <a:pPr>
              <a:lnSpc>
                <a:spcPct val="80000"/>
              </a:lnSpc>
            </a:pPr>
            <a:r>
              <a:rPr lang="en-AU" sz="1900" b="1"/>
              <a:t>Options</a:t>
            </a:r>
            <a:r>
              <a:rPr lang="en-AU" sz="1900"/>
              <a:t> </a:t>
            </a:r>
            <a:r>
              <a:rPr lang="en-AU" sz="1900" b="1"/>
              <a:t>(multiple of 32 bits)</a:t>
            </a:r>
          </a:p>
          <a:p>
            <a:pPr lvl="1">
              <a:lnSpc>
                <a:spcPct val="80000"/>
              </a:lnSpc>
            </a:pPr>
            <a:r>
              <a:rPr lang="en-AU" sz="1700"/>
              <a:t>Stores one or more IPv4 options. </a:t>
            </a:r>
          </a:p>
        </p:txBody>
      </p:sp>
    </p:spTree>
    <p:extLst>
      <p:ext uri="{BB962C8B-B14F-4D97-AF65-F5344CB8AC3E}">
        <p14:creationId xmlns:p14="http://schemas.microsoft.com/office/powerpoint/2010/main" val="3204807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 name="Content Placeholder 2"/>
          <p:cNvSpPr>
            <a:spLocks noGrp="1"/>
          </p:cNvSpPr>
          <p:nvPr>
            <p:ph idx="1"/>
          </p:nvPr>
        </p:nvSpPr>
        <p:spPr/>
        <p:txBody>
          <a:bodyPr>
            <a:normAutofit/>
          </a:bodyPr>
          <a:lstStyle/>
          <a:p>
            <a:pPr>
              <a:defRPr/>
            </a:pPr>
            <a:r>
              <a:rPr lang="en-US" b="1" dirty="0"/>
              <a:t>Functionality:</a:t>
            </a:r>
            <a:endParaRPr lang="en-US" dirty="0"/>
          </a:p>
          <a:p>
            <a:pPr>
              <a:defRPr/>
            </a:pPr>
            <a:r>
              <a:rPr lang="en-US" dirty="0"/>
              <a:t>When a router receives the data, it determines the destination address by reading the header of the packet. Once the address is determined, it searches in its </a:t>
            </a:r>
            <a:r>
              <a:rPr lang="en-US" b="1" dirty="0"/>
              <a:t>routing table</a:t>
            </a:r>
            <a:r>
              <a:rPr lang="en-US" dirty="0"/>
              <a:t> to get know how to reach the destination and then forwards the packet to the higher hop on the route. The hop could be the final destination or another router.</a:t>
            </a:r>
          </a:p>
          <a:p>
            <a:pPr>
              <a:defRPr/>
            </a:pPr>
            <a:endParaRPr lang="en-US" dirty="0"/>
          </a:p>
        </p:txBody>
      </p:sp>
    </p:spTree>
    <p:extLst>
      <p:ext uri="{BB962C8B-B14F-4D97-AF65-F5344CB8AC3E}">
        <p14:creationId xmlns:p14="http://schemas.microsoft.com/office/powerpoint/2010/main" val="18748489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 name="Content Placeholder 2"/>
          <p:cNvSpPr>
            <a:spLocks noGrp="1"/>
          </p:cNvSpPr>
          <p:nvPr>
            <p:ph idx="1"/>
          </p:nvPr>
        </p:nvSpPr>
        <p:spPr/>
        <p:txBody>
          <a:bodyPr>
            <a:normAutofit/>
          </a:bodyPr>
          <a:lstStyle/>
          <a:p>
            <a:pPr>
              <a:defRPr/>
            </a:pPr>
            <a:r>
              <a:rPr lang="en-US" b="1" dirty="0"/>
              <a:t>Routing tables </a:t>
            </a:r>
            <a:r>
              <a:rPr lang="en-US" dirty="0"/>
              <a:t>play a very pivotal role in letting the router makes a decision. Thus a routing table is ought to be </a:t>
            </a:r>
            <a:r>
              <a:rPr lang="en-US" i="1" dirty="0"/>
              <a:t>updated </a:t>
            </a:r>
            <a:r>
              <a:rPr lang="en-US" dirty="0"/>
              <a:t>and </a:t>
            </a:r>
            <a:r>
              <a:rPr lang="en-US" i="1" dirty="0"/>
              <a:t>complete</a:t>
            </a:r>
            <a:r>
              <a:rPr lang="en-US" dirty="0"/>
              <a:t>.</a:t>
            </a:r>
          </a:p>
          <a:p>
            <a:pPr>
              <a:defRPr/>
            </a:pPr>
            <a:r>
              <a:rPr lang="en-US" dirty="0"/>
              <a:t> The two ways through which a router can receive information are:</a:t>
            </a:r>
          </a:p>
          <a:p>
            <a:pPr>
              <a:defRPr/>
            </a:pPr>
            <a:r>
              <a:rPr lang="en-US" b="1" dirty="0"/>
              <a:t>Static Routing</a:t>
            </a:r>
            <a:r>
              <a:rPr lang="en-US" dirty="0"/>
              <a:t>: In static routing, the routing information is fed into the routing tables manually. It does not only become a time-taking task but gets prone to errors as well. The manual updating is also required in case of statically configured routers when change in the topology of the network or in the layout takes place. Thus static routing is feasible for tinniest environments with minimum of one or two routers. </a:t>
            </a:r>
          </a:p>
          <a:p>
            <a:pPr>
              <a:defRPr/>
            </a:pPr>
            <a:endParaRPr lang="en-US" dirty="0"/>
          </a:p>
        </p:txBody>
      </p:sp>
    </p:spTree>
    <p:extLst>
      <p:ext uri="{BB962C8B-B14F-4D97-AF65-F5344CB8AC3E}">
        <p14:creationId xmlns:p14="http://schemas.microsoft.com/office/powerpoint/2010/main" val="579022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a:t>M.RAJALAKSHMI</a:t>
            </a:r>
          </a:p>
        </p:txBody>
      </p:sp>
      <p:sp>
        <p:nvSpPr>
          <p:cNvPr id="5" name="Slide Number Placeholder 4"/>
          <p:cNvSpPr>
            <a:spLocks noGrp="1"/>
          </p:cNvSpPr>
          <p:nvPr>
            <p:ph type="sldNum" sz="quarter" idx="12"/>
          </p:nvPr>
        </p:nvSpPr>
        <p:spPr/>
        <p:txBody>
          <a:bodyPr/>
          <a:lstStyle/>
          <a:p>
            <a:fld id="{324E6362-DE5F-4A2F-9244-6BAA8CA76B22}" type="slidenum">
              <a:rPr lang="en-IN" smtClean="0"/>
              <a:pPr/>
              <a:t>122</a:t>
            </a:fld>
            <a:endParaRPr lang="en-IN"/>
          </a:p>
        </p:txBody>
      </p:sp>
      <p:pic>
        <p:nvPicPr>
          <p:cNvPr id="6" name="Picture 5"/>
          <p:cNvPicPr>
            <a:picLocks noChangeAspect="1"/>
          </p:cNvPicPr>
          <p:nvPr/>
        </p:nvPicPr>
        <p:blipFill>
          <a:blip r:embed="rId2"/>
          <a:stretch>
            <a:fillRect/>
          </a:stretch>
        </p:blipFill>
        <p:spPr>
          <a:xfrm>
            <a:off x="1187624" y="631507"/>
            <a:ext cx="5472608" cy="6157265"/>
          </a:xfrm>
          <a:prstGeom prst="rect">
            <a:avLst/>
          </a:prstGeom>
        </p:spPr>
      </p:pic>
      <p:pic>
        <p:nvPicPr>
          <p:cNvPr id="7" name="Picture 6"/>
          <p:cNvPicPr>
            <a:picLocks noChangeAspect="1"/>
          </p:cNvPicPr>
          <p:nvPr/>
        </p:nvPicPr>
        <p:blipFill>
          <a:blip r:embed="rId3"/>
          <a:stretch>
            <a:fillRect/>
          </a:stretch>
        </p:blipFill>
        <p:spPr>
          <a:xfrm>
            <a:off x="2548880" y="129971"/>
            <a:ext cx="1565920" cy="459086"/>
          </a:xfrm>
          <a:prstGeom prst="rect">
            <a:avLst/>
          </a:prstGeom>
        </p:spPr>
      </p:pic>
    </p:spTree>
    <p:extLst>
      <p:ext uri="{BB962C8B-B14F-4D97-AF65-F5344CB8AC3E}">
        <p14:creationId xmlns:p14="http://schemas.microsoft.com/office/powerpoint/2010/main" val="21824280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b="1" dirty="0" err="1"/>
              <a:t>Brouters</a:t>
            </a:r>
            <a:br>
              <a:rPr lang="en-US" dirty="0"/>
            </a:br>
            <a:endParaRPr lang="en-US" dirty="0"/>
          </a:p>
        </p:txBody>
      </p:sp>
      <p:sp>
        <p:nvSpPr>
          <p:cNvPr id="3" name="Content Placeholder 2"/>
          <p:cNvSpPr>
            <a:spLocks noGrp="1"/>
          </p:cNvSpPr>
          <p:nvPr>
            <p:ph idx="1"/>
          </p:nvPr>
        </p:nvSpPr>
        <p:spPr/>
        <p:txBody>
          <a:bodyPr>
            <a:normAutofit/>
          </a:bodyPr>
          <a:lstStyle/>
          <a:p>
            <a:pPr>
              <a:defRPr/>
            </a:pPr>
            <a:r>
              <a:rPr lang="en-US" dirty="0" err="1"/>
              <a:t>Brouters</a:t>
            </a:r>
            <a:r>
              <a:rPr lang="en-US" dirty="0"/>
              <a:t> are the combination of both the bridge and routers. They take up the functionality of the both networking devices serving as a </a:t>
            </a:r>
            <a:r>
              <a:rPr lang="en-US" i="1" dirty="0"/>
              <a:t>bridge </a:t>
            </a:r>
            <a:r>
              <a:rPr lang="en-US" dirty="0"/>
              <a:t>when forwarding data between networks, and serving as a</a:t>
            </a:r>
            <a:r>
              <a:rPr lang="en-US" i="1" dirty="0"/>
              <a:t> router</a:t>
            </a:r>
            <a:r>
              <a:rPr lang="en-US" dirty="0"/>
              <a:t> when routing data to individual systems. </a:t>
            </a:r>
            <a:r>
              <a:rPr lang="en-US" dirty="0" err="1"/>
              <a:t>Brouter</a:t>
            </a:r>
            <a:r>
              <a:rPr lang="en-US" dirty="0"/>
              <a:t> functions as a filter that allows some data into the local network and redirects unknown data to the other network.</a:t>
            </a:r>
          </a:p>
          <a:p>
            <a:pPr>
              <a:defRPr/>
            </a:pPr>
            <a:r>
              <a:rPr lang="en-US" dirty="0" err="1"/>
              <a:t>Brouters</a:t>
            </a:r>
            <a:r>
              <a:rPr lang="en-US" dirty="0"/>
              <a:t> are rare and their functionality is embedded into the routers functioned to act as bridge as well.</a:t>
            </a:r>
          </a:p>
          <a:p>
            <a:pPr>
              <a:defRPr/>
            </a:pPr>
            <a:endParaRPr lang="en-US" dirty="0"/>
          </a:p>
        </p:txBody>
      </p:sp>
    </p:spTree>
    <p:extLst>
      <p:ext uri="{BB962C8B-B14F-4D97-AF65-F5344CB8AC3E}">
        <p14:creationId xmlns:p14="http://schemas.microsoft.com/office/powerpoint/2010/main" val="19985049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–SUBNETTING NUMERALS</a:t>
            </a:r>
            <a:endParaRPr lang="en-IN" dirty="0"/>
          </a:p>
        </p:txBody>
      </p:sp>
      <p:pic>
        <p:nvPicPr>
          <p:cNvPr id="2050" name="Picture 2" descr="F:\jan 2021-may 2021\computer and communication\unit 2\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1628800"/>
            <a:ext cx="8428734" cy="4476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4574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jan 2021-may 2021\computer and communication\unit 2\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884059"/>
            <a:ext cx="8280920" cy="5137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3522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098" name="Picture 2" descr="F:\jan 2021-may 2021\computer and communication\unit 2\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476672"/>
            <a:ext cx="7488831" cy="5700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889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122" name="Picture 2" descr="F:\jan 2021-may 2021\computer and communication\unit 2\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764704"/>
            <a:ext cx="7344816" cy="568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1905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146" name="Picture 2" descr="F:\jan 2021-may 2021\computer and communication\unit 2\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692696"/>
            <a:ext cx="6984776" cy="5976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1912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7170" name="Picture 2" descr="F:\jan 2021-may 2021\computer and communication\unit 2\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268761"/>
            <a:ext cx="7272808" cy="518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732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addressing</a:t>
            </a:r>
          </a:p>
        </p:txBody>
      </p:sp>
      <p:sp>
        <p:nvSpPr>
          <p:cNvPr id="3" name="Content Placeholder 2"/>
          <p:cNvSpPr>
            <a:spLocks noGrp="1"/>
          </p:cNvSpPr>
          <p:nvPr>
            <p:ph idx="1"/>
          </p:nvPr>
        </p:nvSpPr>
        <p:spPr/>
        <p:txBody>
          <a:bodyPr>
            <a:normAutofit/>
          </a:bodyPr>
          <a:lstStyle/>
          <a:p>
            <a:r>
              <a:rPr lang="en-IN" sz="4000" dirty="0" err="1"/>
              <a:t>Classful</a:t>
            </a:r>
            <a:r>
              <a:rPr lang="en-IN" sz="4000" dirty="0"/>
              <a:t> Addressing</a:t>
            </a:r>
          </a:p>
          <a:p>
            <a:r>
              <a:rPr lang="en-IN" sz="4000" dirty="0"/>
              <a:t>Classless Addressing</a:t>
            </a:r>
          </a:p>
        </p:txBody>
      </p:sp>
    </p:spTree>
    <p:extLst>
      <p:ext uri="{BB962C8B-B14F-4D97-AF65-F5344CB8AC3E}">
        <p14:creationId xmlns:p14="http://schemas.microsoft.com/office/powerpoint/2010/main" val="36287507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8194" name="Picture 2" descr="F:\jan 2021-may 2021\computer and communication\unit 2\b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404664"/>
            <a:ext cx="7920879" cy="5916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8595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9218" name="Picture 2" descr="F:\jan 2021-may 2021\computer and communication\unit 2\b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404664"/>
            <a:ext cx="6984775" cy="577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8890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42" name="Picture 2" descr="F:\jan 2021-may 2021\computer and communication\unit 2\a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476672"/>
            <a:ext cx="7344816" cy="5700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74731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1266" name="Picture 2" descr="F:\jan 2021-may 2021\computer and communication\unit 2\a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764704"/>
            <a:ext cx="7992887" cy="541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3360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2290" name="Picture 2" descr="F:\jan 2021-may 2021\computer and communication\unit 2\a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764704"/>
            <a:ext cx="7632848" cy="568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3989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3314" name="Picture 2" descr="F:\jan 2021-may 2021\computer and communication\unit 2\v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620688"/>
            <a:ext cx="7992888" cy="555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9760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4338" name="Picture 2" descr="F:\jan 2021-may 2021\computer and communication\unit 2\v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620688"/>
            <a:ext cx="7200800" cy="612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5568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5362" name="Picture 2" descr="F:\jan 2021-may 2021\computer and communication\unit 2\v`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476672"/>
            <a:ext cx="7632848" cy="6381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8317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16386" name="Picture 2" descr="F:\jan 2021-may 2021\computer and communication\unit 2\v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692696"/>
            <a:ext cx="6768751" cy="568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4229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7410" name="Picture 2" descr="F:\jan 2021-may 2021\computer and communication\unit 2\2v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260648"/>
            <a:ext cx="7488832" cy="6840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655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err="1"/>
              <a:t>Classful</a:t>
            </a:r>
            <a:r>
              <a:rPr lang="en-US" b="1" dirty="0"/>
              <a:t> Addressing and Problem solving</a:t>
            </a:r>
            <a:endParaRPr lang="en-IN" b="1"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41000003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18434" name="Picture 2" descr="F:\jan 2021-may 2021\computer and communication\unit 2\2v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260648"/>
            <a:ext cx="7056784" cy="640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9155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9458" name="Picture 2" descr="F:\jan 2021-may 2021\computer and communication\unit 2\2v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476672"/>
            <a:ext cx="6480719" cy="612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6046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482" name="Picture 2" descr="F:\jan 2021-may 2021\computer and communication\unit 2\2v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764704"/>
            <a:ext cx="7632848" cy="5976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57321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1506" name="Picture 2" descr="F:\jan 2021-may 2021\computer and communication\unit 2\2v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404664"/>
            <a:ext cx="7056784" cy="6326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7504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2530" name="Picture 2" descr="F:\jan 2021-may 2021\computer and communication\unit 2\2v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7624" y="1196752"/>
            <a:ext cx="7056784" cy="540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12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1520" y="620688"/>
            <a:ext cx="8056205" cy="6048672"/>
          </a:xfrm>
          <a:prstGeom prst="rect">
            <a:avLst/>
          </a:prstGeom>
        </p:spPr>
      </p:pic>
    </p:spTree>
    <p:extLst>
      <p:ext uri="{BB962C8B-B14F-4D97-AF65-F5344CB8AC3E}">
        <p14:creationId xmlns:p14="http://schemas.microsoft.com/office/powerpoint/2010/main" val="3373109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50304"/>
            <a:ext cx="7239000" cy="1143000"/>
          </a:xfrm>
        </p:spPr>
        <p:txBody>
          <a:bodyPr/>
          <a:lstStyle/>
          <a:p>
            <a:pPr>
              <a:defRPr/>
            </a:pPr>
            <a:r>
              <a:rPr lang="en-US" dirty="0" err="1"/>
              <a:t>Classful</a:t>
            </a:r>
            <a:r>
              <a:rPr lang="en-US" dirty="0"/>
              <a:t> Addressing</a:t>
            </a:r>
          </a:p>
        </p:txBody>
      </p:sp>
      <p:sp>
        <p:nvSpPr>
          <p:cNvPr id="20483" name="Content Placeholder 3"/>
          <p:cNvSpPr>
            <a:spLocks noGrp="1"/>
          </p:cNvSpPr>
          <p:nvPr>
            <p:ph idx="1"/>
          </p:nvPr>
        </p:nvSpPr>
        <p:spPr>
          <a:xfrm>
            <a:off x="457200" y="958944"/>
            <a:ext cx="7239000" cy="4846320"/>
          </a:xfrm>
        </p:spPr>
        <p:txBody>
          <a:bodyPr/>
          <a:lstStyle/>
          <a:p>
            <a:r>
              <a:rPr lang="en-US" altLang="en-US" dirty="0"/>
              <a:t>In </a:t>
            </a:r>
            <a:r>
              <a:rPr lang="en-US" altLang="en-US" dirty="0" err="1"/>
              <a:t>classful</a:t>
            </a:r>
            <a:r>
              <a:rPr lang="en-US" altLang="en-US" dirty="0"/>
              <a:t> addressing, the address space is divided into five classes: A, B, C, D, and E.</a:t>
            </a:r>
          </a:p>
          <a:p>
            <a:endParaRPr lang="en-US" altLang="en-US" dirty="0"/>
          </a:p>
        </p:txBody>
      </p:sp>
      <p:sp>
        <p:nvSpPr>
          <p:cNvPr id="2" name="Slide Number Placeholder 1"/>
          <p:cNvSpPr>
            <a:spLocks noGrp="1"/>
          </p:cNvSpPr>
          <p:nvPr>
            <p:ph type="sldNum" sz="quarter" idx="12"/>
          </p:nvPr>
        </p:nvSpPr>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1200">
                <a:solidFill>
                  <a:srgbClr val="B5A788"/>
                </a:solidFill>
              </a:rPr>
              <a:t>19.</a:t>
            </a:r>
            <a:fld id="{E3E5AC74-FCDB-48C8-8757-8701DBBFF9C1}" type="slidenum">
              <a:rPr lang="en-US" altLang="en-US" sz="1200">
                <a:solidFill>
                  <a:srgbClr val="B5A788"/>
                </a:solidFill>
              </a:rPr>
              <a:pPr/>
              <a:t>16</a:t>
            </a:fld>
            <a:endParaRPr lang="en-US" altLang="en-US" sz="1200">
              <a:solidFill>
                <a:srgbClr val="B5A788"/>
              </a:solidFill>
            </a:endParaRPr>
          </a:p>
        </p:txBody>
      </p:sp>
      <p:pic>
        <p:nvPicPr>
          <p:cNvPr id="6" name="Picture 5"/>
          <p:cNvPicPr>
            <a:picLocks noChangeAspect="1" noChangeArrowheads="1"/>
          </p:cNvPicPr>
          <p:nvPr/>
        </p:nvPicPr>
        <p:blipFill>
          <a:blip r:embed="rId2"/>
          <a:srcRect/>
          <a:stretch>
            <a:fillRect/>
          </a:stretch>
        </p:blipFill>
        <p:spPr bwMode="auto">
          <a:xfrm>
            <a:off x="395535" y="1988840"/>
            <a:ext cx="8194973" cy="2736304"/>
          </a:xfrm>
          <a:prstGeom prst="rect">
            <a:avLst/>
          </a:prstGeom>
          <a:noFill/>
          <a:ln w="9525">
            <a:noFill/>
            <a:miter lim="800000"/>
            <a:headEnd/>
            <a:tailEnd/>
          </a:ln>
          <a:effectLst/>
        </p:spPr>
      </p:pic>
    </p:spTree>
    <p:extLst>
      <p:ext uri="{BB962C8B-B14F-4D97-AF65-F5344CB8AC3E}">
        <p14:creationId xmlns:p14="http://schemas.microsoft.com/office/powerpoint/2010/main" val="3379703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0869" y="692696"/>
            <a:ext cx="7851662" cy="5707428"/>
          </a:xfrm>
          <a:prstGeom prst="rect">
            <a:avLst/>
          </a:prstGeom>
        </p:spPr>
      </p:pic>
    </p:spTree>
    <p:extLst>
      <p:ext uri="{BB962C8B-B14F-4D97-AF65-F5344CB8AC3E}">
        <p14:creationId xmlns:p14="http://schemas.microsoft.com/office/powerpoint/2010/main" val="3307677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96CC3B-A4DC-4FB1-A9C8-3CF962202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38" y="1669321"/>
            <a:ext cx="8983262" cy="3519357"/>
          </a:xfrm>
          <a:prstGeom prst="rect">
            <a:avLst/>
          </a:prstGeom>
        </p:spPr>
      </p:pic>
      <p:sp>
        <p:nvSpPr>
          <p:cNvPr id="5" name="Title 2">
            <a:extLst>
              <a:ext uri="{FF2B5EF4-FFF2-40B4-BE49-F238E27FC236}">
                <a16:creationId xmlns:a16="http://schemas.microsoft.com/office/drawing/2014/main" id="{12064E00-C1F2-4463-969C-8FCAF5B5E807}"/>
              </a:ext>
            </a:extLst>
          </p:cNvPr>
          <p:cNvSpPr txBox="1">
            <a:spLocks/>
          </p:cNvSpPr>
          <p:nvPr/>
        </p:nvSpPr>
        <p:spPr>
          <a:xfrm>
            <a:off x="539552" y="526321"/>
            <a:ext cx="7239000" cy="598423"/>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en-US" dirty="0"/>
              <a:t>Classful </a:t>
            </a:r>
            <a:r>
              <a:rPr lang="en-US"/>
              <a:t>Addressing – Class Range</a:t>
            </a:r>
            <a:endParaRPr lang="en-US" dirty="0"/>
          </a:p>
        </p:txBody>
      </p:sp>
    </p:spTree>
    <p:extLst>
      <p:ext uri="{BB962C8B-B14F-4D97-AF65-F5344CB8AC3E}">
        <p14:creationId xmlns:p14="http://schemas.microsoft.com/office/powerpoint/2010/main" val="4288979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1"/>
          <p:cNvSpPr>
            <a:spLocks noGrp="1"/>
          </p:cNvSpPr>
          <p:nvPr>
            <p:ph type="sldNum" sz="quarter" idx="12"/>
          </p:nvPr>
        </p:nvSpPr>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1200">
                <a:solidFill>
                  <a:srgbClr val="B5A788"/>
                </a:solidFill>
              </a:rPr>
              <a:t>19.</a:t>
            </a:r>
            <a:fld id="{68E20D53-BFE0-4970-98A6-BF9E436E3ADD}" type="slidenum">
              <a:rPr lang="en-US" altLang="en-US" sz="1200">
                <a:solidFill>
                  <a:srgbClr val="B5A788"/>
                </a:solidFill>
              </a:rPr>
              <a:pPr/>
              <a:t>19</a:t>
            </a:fld>
            <a:endParaRPr lang="en-US" altLang="en-US" sz="1200">
              <a:solidFill>
                <a:srgbClr val="B5A788"/>
              </a:solidFill>
            </a:endParaRPr>
          </a:p>
        </p:txBody>
      </p:sp>
      <p:sp>
        <p:nvSpPr>
          <p:cNvPr id="1741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741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741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741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741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741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741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7418" name="Rectangle 9"/>
          <p:cNvSpPr>
            <a:spLocks noChangeArrowheads="1"/>
          </p:cNvSpPr>
          <p:nvPr/>
        </p:nvSpPr>
        <p:spPr bwMode="auto">
          <a:xfrm>
            <a:off x="1143000" y="1143000"/>
            <a:ext cx="7696200" cy="94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a:latin typeface="Times New Roman" panose="02020603050405020304" pitchFamily="18" charset="0"/>
              </a:rPr>
              <a:t>Change the following IPv4 addresses from binary notation to dotted-decimal notation.</a:t>
            </a:r>
          </a:p>
        </p:txBody>
      </p:sp>
      <p:sp>
        <p:nvSpPr>
          <p:cNvPr id="17419" name="Text Box 10"/>
          <p:cNvSpPr txBox="1">
            <a:spLocks noChangeArrowheads="1"/>
          </p:cNvSpPr>
          <p:nvPr/>
        </p:nvSpPr>
        <p:spPr bwMode="auto">
          <a:xfrm>
            <a:off x="1143000" y="0"/>
            <a:ext cx="24876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i="1" baseline="0">
                <a:solidFill>
                  <a:schemeClr val="hlink"/>
                </a:solidFill>
                <a:latin typeface="Times New Roman" panose="02020603050405020304" pitchFamily="18" charset="0"/>
              </a:rPr>
              <a:t>Example 19.1</a:t>
            </a:r>
          </a:p>
        </p:txBody>
      </p:sp>
      <p:pic>
        <p:nvPicPr>
          <p:cNvPr id="1742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362200"/>
            <a:ext cx="6835775"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1" name="Rectangle 13"/>
          <p:cNvSpPr>
            <a:spLocks noChangeArrowheads="1"/>
          </p:cNvSpPr>
          <p:nvPr/>
        </p:nvSpPr>
        <p:spPr bwMode="auto">
          <a:xfrm>
            <a:off x="1143000" y="3581400"/>
            <a:ext cx="7696200" cy="1800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dirty="0">
                <a:solidFill>
                  <a:schemeClr val="hlink"/>
                </a:solidFill>
                <a:latin typeface="Times New Roman" panose="02020603050405020304" pitchFamily="18" charset="0"/>
              </a:rPr>
              <a:t>Solution</a:t>
            </a:r>
          </a:p>
          <a:p>
            <a:pPr algn="just"/>
            <a:r>
              <a:rPr lang="en-US" altLang="en-US" sz="2800" i="1" baseline="0" dirty="0">
                <a:latin typeface="Times New Roman" panose="02020603050405020304" pitchFamily="18" charset="0"/>
              </a:rPr>
              <a:t>We replace each group of 8 bits with its equivalent decimal number (see Appendix B) and add dots for separation.</a:t>
            </a:r>
          </a:p>
        </p:txBody>
      </p:sp>
      <p:pic>
        <p:nvPicPr>
          <p:cNvPr id="17422"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5486400"/>
            <a:ext cx="27209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9"/>
          <p:cNvSpPr>
            <a:spLocks noChangeArrowheads="1"/>
          </p:cNvSpPr>
          <p:nvPr/>
        </p:nvSpPr>
        <p:spPr bwMode="auto">
          <a:xfrm>
            <a:off x="1077913" y="1066635"/>
            <a:ext cx="7696200" cy="94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a:latin typeface="Times New Roman" panose="02020603050405020304" pitchFamily="18" charset="0"/>
              </a:rPr>
              <a:t>Change the following IPv4 addresses from binary notation to dotted-decimal notation.</a:t>
            </a:r>
          </a:p>
        </p:txBody>
      </p:sp>
      <p:pic>
        <p:nvPicPr>
          <p:cNvPr id="1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913" y="2285835"/>
            <a:ext cx="6835775"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3"/>
          <p:cNvSpPr>
            <a:spLocks noChangeArrowheads="1"/>
          </p:cNvSpPr>
          <p:nvPr/>
        </p:nvSpPr>
        <p:spPr bwMode="auto">
          <a:xfrm>
            <a:off x="1077913" y="3505035"/>
            <a:ext cx="7696200" cy="1800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a:solidFill>
                  <a:schemeClr val="hlink"/>
                </a:solidFill>
                <a:latin typeface="Times New Roman" panose="02020603050405020304" pitchFamily="18" charset="0"/>
              </a:rPr>
              <a:t>Solution</a:t>
            </a:r>
          </a:p>
          <a:p>
            <a:pPr algn="just"/>
            <a:r>
              <a:rPr lang="en-US" altLang="en-US" sz="2800" i="1" baseline="0">
                <a:latin typeface="Times New Roman" panose="02020603050405020304" pitchFamily="18" charset="0"/>
              </a:rPr>
              <a:t>We replace each group of 8 bits with its equivalent decimal number (see Appendix B) and add dots for separation.</a:t>
            </a:r>
          </a:p>
        </p:txBody>
      </p:sp>
    </p:spTree>
    <p:extLst>
      <p:ext uri="{BB962C8B-B14F-4D97-AF65-F5344CB8AC3E}">
        <p14:creationId xmlns:p14="http://schemas.microsoft.com/office/powerpoint/2010/main" val="929681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t>IPv4 addresses, Address space, Notations -</a:t>
            </a:r>
            <a:r>
              <a:rPr lang="en-US" b="1" dirty="0" err="1"/>
              <a:t>Classful</a:t>
            </a:r>
            <a:r>
              <a:rPr lang="en-US" b="1" dirty="0"/>
              <a:t>  addressing-  problem solving</a:t>
            </a:r>
            <a:br>
              <a:rPr lang="en-IN" b="1" dirty="0"/>
            </a:br>
            <a:endParaRPr lang="en-IN" b="1" dirty="0"/>
          </a:p>
        </p:txBody>
      </p:sp>
      <p:sp>
        <p:nvSpPr>
          <p:cNvPr id="3" name="Subtitle 2"/>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038404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1"/>
          <p:cNvSpPr>
            <a:spLocks noGrp="1"/>
          </p:cNvSpPr>
          <p:nvPr>
            <p:ph type="sldNum" sz="quarter" idx="12"/>
          </p:nvPr>
        </p:nvSpPr>
        <p:spPr>
          <a:xfrm>
            <a:off x="5490664" y="6556248"/>
            <a:ext cx="588336" cy="228600"/>
          </a:xfrm>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1200">
                <a:solidFill>
                  <a:srgbClr val="B5A788"/>
                </a:solidFill>
              </a:rPr>
              <a:t>19.</a:t>
            </a:r>
            <a:fld id="{05F4F1EC-8816-4322-BC8B-86FFB6758F49}" type="slidenum">
              <a:rPr lang="en-US" altLang="en-US" sz="1200">
                <a:solidFill>
                  <a:srgbClr val="B5A788"/>
                </a:solidFill>
              </a:rPr>
              <a:pPr/>
              <a:t>20</a:t>
            </a:fld>
            <a:endParaRPr lang="en-US" altLang="en-US" sz="1200">
              <a:solidFill>
                <a:srgbClr val="B5A788"/>
              </a:solidFill>
            </a:endParaRPr>
          </a:p>
        </p:txBody>
      </p:sp>
      <p:sp>
        <p:nvSpPr>
          <p:cNvPr id="18435" name="Rectangle 2"/>
          <p:cNvSpPr>
            <a:spLocks noChangeArrowheads="1"/>
          </p:cNvSpPr>
          <p:nvPr/>
        </p:nvSpPr>
        <p:spPr bwMode="ltGray">
          <a:xfrm>
            <a:off x="876052"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8436" name="Rectangle 3"/>
          <p:cNvSpPr>
            <a:spLocks noChangeArrowheads="1"/>
          </p:cNvSpPr>
          <p:nvPr/>
        </p:nvSpPr>
        <p:spPr bwMode="ltGray">
          <a:xfrm>
            <a:off x="1258639"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8437" name="Rectangle 4"/>
          <p:cNvSpPr>
            <a:spLocks noChangeArrowheads="1"/>
          </p:cNvSpPr>
          <p:nvPr/>
        </p:nvSpPr>
        <p:spPr bwMode="ltGray">
          <a:xfrm>
            <a:off x="999877"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8438" name="Rectangle 5"/>
          <p:cNvSpPr>
            <a:spLocks noChangeArrowheads="1"/>
          </p:cNvSpPr>
          <p:nvPr/>
        </p:nvSpPr>
        <p:spPr bwMode="ltGray">
          <a:xfrm>
            <a:off x="1323380"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8439" name="Rectangle 6"/>
          <p:cNvSpPr>
            <a:spLocks noChangeArrowheads="1"/>
          </p:cNvSpPr>
          <p:nvPr/>
        </p:nvSpPr>
        <p:spPr bwMode="ltGray">
          <a:xfrm>
            <a:off x="585539"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8440" name="Rectangle 7"/>
          <p:cNvSpPr>
            <a:spLocks noChangeArrowheads="1"/>
          </p:cNvSpPr>
          <p:nvPr/>
        </p:nvSpPr>
        <p:spPr bwMode="gray">
          <a:xfrm>
            <a:off x="-49584"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8441" name="Rectangle 8"/>
          <p:cNvSpPr>
            <a:spLocks noChangeArrowheads="1"/>
          </p:cNvSpPr>
          <p:nvPr/>
        </p:nvSpPr>
        <p:spPr bwMode="gray">
          <a:xfrm>
            <a:off x="-36512"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18442" name="Rectangle 9"/>
          <p:cNvSpPr>
            <a:spLocks noChangeArrowheads="1"/>
          </p:cNvSpPr>
          <p:nvPr/>
        </p:nvSpPr>
        <p:spPr bwMode="auto">
          <a:xfrm>
            <a:off x="382216" y="1219200"/>
            <a:ext cx="7772400" cy="94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a:latin typeface="Times New Roman" panose="02020603050405020304" pitchFamily="18" charset="0"/>
              </a:rPr>
              <a:t>Change the following IPv4 addresses from dotted-decimal notation to binary notation.</a:t>
            </a:r>
          </a:p>
        </p:txBody>
      </p:sp>
      <p:sp>
        <p:nvSpPr>
          <p:cNvPr id="18443" name="Text Box 10"/>
          <p:cNvSpPr txBox="1">
            <a:spLocks noChangeArrowheads="1"/>
          </p:cNvSpPr>
          <p:nvPr/>
        </p:nvSpPr>
        <p:spPr bwMode="auto">
          <a:xfrm>
            <a:off x="1680921" y="3175"/>
            <a:ext cx="24876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i="1" baseline="0">
                <a:solidFill>
                  <a:schemeClr val="hlink"/>
                </a:solidFill>
                <a:latin typeface="Times New Roman" panose="02020603050405020304" pitchFamily="18" charset="0"/>
              </a:rPr>
              <a:t>Example 19.2</a:t>
            </a:r>
          </a:p>
        </p:txBody>
      </p:sp>
      <p:pic>
        <p:nvPicPr>
          <p:cNvPr id="1844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29" y="2302002"/>
            <a:ext cx="28702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5" name="Rectangle 12"/>
          <p:cNvSpPr>
            <a:spLocks noChangeArrowheads="1"/>
          </p:cNvSpPr>
          <p:nvPr/>
        </p:nvSpPr>
        <p:spPr bwMode="auto">
          <a:xfrm>
            <a:off x="382216" y="3352800"/>
            <a:ext cx="7772400" cy="1373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dirty="0">
                <a:solidFill>
                  <a:schemeClr val="hlink"/>
                </a:solidFill>
                <a:latin typeface="Times New Roman" panose="02020603050405020304" pitchFamily="18" charset="0"/>
              </a:rPr>
              <a:t>Solution</a:t>
            </a:r>
          </a:p>
          <a:p>
            <a:pPr algn="just"/>
            <a:r>
              <a:rPr lang="en-US" altLang="en-US" sz="2800" i="1" baseline="0" dirty="0">
                <a:latin typeface="Times New Roman" panose="02020603050405020304" pitchFamily="18" charset="0"/>
              </a:rPr>
              <a:t>We replace each decimal number with its binary equivalent </a:t>
            </a:r>
          </a:p>
        </p:txBody>
      </p:sp>
      <p:pic>
        <p:nvPicPr>
          <p:cNvPr id="18446"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216" y="4897438"/>
            <a:ext cx="727710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9271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1"/>
          <p:cNvSpPr>
            <a:spLocks noGrp="1"/>
          </p:cNvSpPr>
          <p:nvPr>
            <p:ph type="sldNum" sz="quarter" idx="12"/>
          </p:nvPr>
        </p:nvSpPr>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1200">
                <a:solidFill>
                  <a:srgbClr val="B5A788"/>
                </a:solidFill>
              </a:rPr>
              <a:t>19.</a:t>
            </a:r>
            <a:fld id="{35F6ACC1-281F-4829-A1BC-4E40E1D19C1A}" type="slidenum">
              <a:rPr lang="en-US" altLang="en-US" sz="1200">
                <a:solidFill>
                  <a:srgbClr val="B5A788"/>
                </a:solidFill>
              </a:rPr>
              <a:pPr/>
              <a:t>21</a:t>
            </a:fld>
            <a:endParaRPr lang="en-US" altLang="en-US" sz="1200">
              <a:solidFill>
                <a:srgbClr val="B5A788"/>
              </a:solidFill>
            </a:endParaRPr>
          </a:p>
        </p:txBody>
      </p:sp>
      <p:sp>
        <p:nvSpPr>
          <p:cNvPr id="2150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150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150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151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151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151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151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1514" name="Rectangle 9"/>
          <p:cNvSpPr>
            <a:spLocks noChangeArrowheads="1"/>
          </p:cNvSpPr>
          <p:nvPr/>
        </p:nvSpPr>
        <p:spPr bwMode="auto">
          <a:xfrm>
            <a:off x="1143000" y="1143000"/>
            <a:ext cx="7772400" cy="2227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a:latin typeface="Times New Roman" panose="02020603050405020304" pitchFamily="18" charset="0"/>
              </a:rPr>
              <a:t>Find the class of each address.</a:t>
            </a:r>
          </a:p>
          <a:p>
            <a:pPr algn="just"/>
            <a:r>
              <a:rPr lang="en-US" altLang="en-US" sz="2800" i="1" baseline="0">
                <a:solidFill>
                  <a:schemeClr val="hlink"/>
                </a:solidFill>
                <a:latin typeface="Times New Roman" panose="02020603050405020304" pitchFamily="18" charset="0"/>
              </a:rPr>
              <a:t>a.</a:t>
            </a:r>
            <a:r>
              <a:rPr lang="en-US" altLang="en-US" sz="2800" i="1" baseline="0">
                <a:latin typeface="Times New Roman" panose="02020603050405020304" pitchFamily="18" charset="0"/>
              </a:rPr>
              <a:t>   </a:t>
            </a:r>
            <a:r>
              <a:rPr lang="en-US" altLang="en-US" sz="2800" u="sng" baseline="0">
                <a:solidFill>
                  <a:srgbClr val="009900"/>
                </a:solidFill>
                <a:latin typeface="Times New Roman" panose="02020603050405020304" pitchFamily="18" charset="0"/>
              </a:rPr>
              <a:t>0</a:t>
            </a:r>
            <a:r>
              <a:rPr lang="en-US" altLang="en-US" sz="2800" b="0" baseline="0">
                <a:latin typeface="Times New Roman" panose="02020603050405020304" pitchFamily="18" charset="0"/>
              </a:rPr>
              <a:t>0000001 00001011 00001011 11101111</a:t>
            </a:r>
          </a:p>
          <a:p>
            <a:pPr algn="just"/>
            <a:r>
              <a:rPr lang="en-US" altLang="en-US" sz="2800" i="1" baseline="0">
                <a:solidFill>
                  <a:schemeClr val="hlink"/>
                </a:solidFill>
                <a:latin typeface="Times New Roman" panose="02020603050405020304" pitchFamily="18" charset="0"/>
              </a:rPr>
              <a:t>b.</a:t>
            </a:r>
            <a:r>
              <a:rPr lang="en-US" altLang="en-US" sz="2800" i="1" baseline="0">
                <a:latin typeface="Times New Roman" panose="02020603050405020304" pitchFamily="18" charset="0"/>
              </a:rPr>
              <a:t>   </a:t>
            </a:r>
            <a:r>
              <a:rPr lang="en-US" altLang="en-US" sz="2800" u="sng" baseline="0">
                <a:solidFill>
                  <a:srgbClr val="009900"/>
                </a:solidFill>
                <a:latin typeface="Times New Roman" panose="02020603050405020304" pitchFamily="18" charset="0"/>
              </a:rPr>
              <a:t>110</a:t>
            </a:r>
            <a:r>
              <a:rPr lang="en-US" altLang="en-US" sz="2800" b="0" baseline="0">
                <a:latin typeface="Times New Roman" panose="02020603050405020304" pitchFamily="18" charset="0"/>
              </a:rPr>
              <a:t>00001 10000011 00011011 11111111</a:t>
            </a:r>
          </a:p>
          <a:p>
            <a:pPr algn="just"/>
            <a:r>
              <a:rPr lang="en-US" altLang="en-US" sz="2800" i="1" baseline="0">
                <a:solidFill>
                  <a:schemeClr val="hlink"/>
                </a:solidFill>
                <a:latin typeface="Times New Roman" panose="02020603050405020304" pitchFamily="18" charset="0"/>
              </a:rPr>
              <a:t>c.</a:t>
            </a:r>
            <a:r>
              <a:rPr lang="en-US" altLang="en-US" sz="2800" i="1" baseline="0">
                <a:latin typeface="Times New Roman" panose="02020603050405020304" pitchFamily="18" charset="0"/>
              </a:rPr>
              <a:t>   </a:t>
            </a:r>
            <a:r>
              <a:rPr lang="en-US" altLang="en-US" sz="2800" u="sng" baseline="0">
                <a:solidFill>
                  <a:srgbClr val="009900"/>
                </a:solidFill>
                <a:latin typeface="Times New Roman" panose="02020603050405020304" pitchFamily="18" charset="0"/>
              </a:rPr>
              <a:t>14</a:t>
            </a:r>
            <a:r>
              <a:rPr lang="en-US" altLang="en-US" sz="2800" b="0" baseline="0">
                <a:latin typeface="Times New Roman" panose="02020603050405020304" pitchFamily="18" charset="0"/>
              </a:rPr>
              <a:t>.23.120.8</a:t>
            </a:r>
          </a:p>
          <a:p>
            <a:pPr algn="just"/>
            <a:r>
              <a:rPr lang="en-US" altLang="en-US" sz="2800" i="1" baseline="0">
                <a:solidFill>
                  <a:schemeClr val="hlink"/>
                </a:solidFill>
                <a:latin typeface="Times New Roman" panose="02020603050405020304" pitchFamily="18" charset="0"/>
              </a:rPr>
              <a:t>d.</a:t>
            </a:r>
            <a:r>
              <a:rPr lang="en-US" altLang="en-US" sz="2800" i="1" baseline="0">
                <a:latin typeface="Times New Roman" panose="02020603050405020304" pitchFamily="18" charset="0"/>
              </a:rPr>
              <a:t>   </a:t>
            </a:r>
            <a:r>
              <a:rPr lang="en-US" altLang="en-US" sz="2800" u="sng" baseline="0">
                <a:solidFill>
                  <a:srgbClr val="009900"/>
                </a:solidFill>
                <a:latin typeface="Times New Roman" panose="02020603050405020304" pitchFamily="18" charset="0"/>
              </a:rPr>
              <a:t>252</a:t>
            </a:r>
            <a:r>
              <a:rPr lang="en-US" altLang="en-US" sz="2800" b="0" baseline="0">
                <a:latin typeface="Times New Roman" panose="02020603050405020304" pitchFamily="18" charset="0"/>
              </a:rPr>
              <a:t>.5.15.111</a:t>
            </a:r>
          </a:p>
        </p:txBody>
      </p:sp>
      <p:sp>
        <p:nvSpPr>
          <p:cNvPr id="21515" name="Text Box 10"/>
          <p:cNvSpPr txBox="1">
            <a:spLocks noChangeArrowheads="1"/>
          </p:cNvSpPr>
          <p:nvPr/>
        </p:nvSpPr>
        <p:spPr bwMode="auto">
          <a:xfrm>
            <a:off x="1143000" y="0"/>
            <a:ext cx="24876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i="1" baseline="0">
                <a:solidFill>
                  <a:schemeClr val="hlink"/>
                </a:solidFill>
                <a:latin typeface="Times New Roman" panose="02020603050405020304" pitchFamily="18" charset="0"/>
              </a:rPr>
              <a:t>Example 19.4</a:t>
            </a:r>
          </a:p>
        </p:txBody>
      </p:sp>
      <p:sp>
        <p:nvSpPr>
          <p:cNvPr id="21516" name="Rectangle 11"/>
          <p:cNvSpPr>
            <a:spLocks noChangeArrowheads="1"/>
          </p:cNvSpPr>
          <p:nvPr/>
        </p:nvSpPr>
        <p:spPr bwMode="auto">
          <a:xfrm>
            <a:off x="1143000" y="3657600"/>
            <a:ext cx="7696200" cy="3108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800" i="1" baseline="0">
                <a:latin typeface="Times New Roman" panose="02020603050405020304" pitchFamily="18" charset="0"/>
              </a:rPr>
              <a:t>Solution</a:t>
            </a:r>
          </a:p>
          <a:p>
            <a:r>
              <a:rPr lang="en-US" altLang="en-US" sz="2800" i="1" baseline="0">
                <a:solidFill>
                  <a:schemeClr val="hlink"/>
                </a:solidFill>
                <a:latin typeface="Times New Roman" panose="02020603050405020304" pitchFamily="18" charset="0"/>
              </a:rPr>
              <a:t>a.</a:t>
            </a:r>
            <a:r>
              <a:rPr lang="en-US" altLang="en-US" sz="2800" i="1" baseline="0">
                <a:latin typeface="Times New Roman" panose="02020603050405020304" pitchFamily="18" charset="0"/>
              </a:rPr>
              <a:t> The first bit is 0. This is a class A address.</a:t>
            </a:r>
          </a:p>
          <a:p>
            <a:r>
              <a:rPr lang="en-US" altLang="en-US" sz="2800" i="1" baseline="0">
                <a:solidFill>
                  <a:schemeClr val="hlink"/>
                </a:solidFill>
                <a:latin typeface="Times New Roman" panose="02020603050405020304" pitchFamily="18" charset="0"/>
              </a:rPr>
              <a:t>b.</a:t>
            </a:r>
            <a:r>
              <a:rPr lang="en-US" altLang="en-US" sz="2800" i="1" baseline="0">
                <a:latin typeface="Times New Roman" panose="02020603050405020304" pitchFamily="18" charset="0"/>
              </a:rPr>
              <a:t> The first 2 bits are 1; the third bit is 0. This is a class C</a:t>
            </a:r>
            <a:br>
              <a:rPr lang="en-US" altLang="en-US" sz="2800" i="1" baseline="0">
                <a:latin typeface="Times New Roman" panose="02020603050405020304" pitchFamily="18" charset="0"/>
              </a:rPr>
            </a:br>
            <a:r>
              <a:rPr lang="en-US" altLang="en-US" sz="2800" i="1" baseline="0">
                <a:latin typeface="Times New Roman" panose="02020603050405020304" pitchFamily="18" charset="0"/>
              </a:rPr>
              <a:t>     address.</a:t>
            </a:r>
          </a:p>
          <a:p>
            <a:r>
              <a:rPr lang="en-US" altLang="en-US" sz="2800" i="1" baseline="0">
                <a:solidFill>
                  <a:schemeClr val="hlink"/>
                </a:solidFill>
                <a:latin typeface="Times New Roman" panose="02020603050405020304" pitchFamily="18" charset="0"/>
              </a:rPr>
              <a:t>c.</a:t>
            </a:r>
            <a:r>
              <a:rPr lang="en-US" altLang="en-US" sz="2800" i="1" baseline="0">
                <a:latin typeface="Times New Roman" panose="02020603050405020304" pitchFamily="18" charset="0"/>
              </a:rPr>
              <a:t> The first byte is 14; the class is A.</a:t>
            </a:r>
          </a:p>
          <a:p>
            <a:r>
              <a:rPr lang="en-US" altLang="en-US" sz="2800" i="1" baseline="0">
                <a:solidFill>
                  <a:schemeClr val="hlink"/>
                </a:solidFill>
                <a:latin typeface="Times New Roman" panose="02020603050405020304" pitchFamily="18" charset="0"/>
              </a:rPr>
              <a:t>d.</a:t>
            </a:r>
            <a:r>
              <a:rPr lang="en-US" altLang="en-US" sz="2800" i="1" baseline="0">
                <a:latin typeface="Times New Roman" panose="02020603050405020304" pitchFamily="18" charset="0"/>
              </a:rPr>
              <a:t> The first byte is 252; the class is E.</a:t>
            </a:r>
          </a:p>
        </p:txBody>
      </p:sp>
    </p:spTree>
    <p:extLst>
      <p:ext uri="{BB962C8B-B14F-4D97-AF65-F5344CB8AC3E}">
        <p14:creationId xmlns:p14="http://schemas.microsoft.com/office/powerpoint/2010/main" val="947780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000" baseline="0">
                <a:solidFill>
                  <a:schemeClr val="bg2"/>
                </a:solidFill>
              </a:rPr>
              <a:t>19.</a:t>
            </a:r>
            <a:fld id="{48678A27-6B5B-43F4-B26C-853D354744BD}" type="slidenum">
              <a:rPr lang="en-US" sz="2000" baseline="0" smtClean="0">
                <a:solidFill>
                  <a:schemeClr val="bg2"/>
                </a:solidFill>
              </a:rPr>
              <a:pPr/>
              <a:t>22</a:t>
            </a:fld>
            <a:endParaRPr lang="en-US" sz="2000" baseline="0">
              <a:solidFill>
                <a:schemeClr val="bg2"/>
              </a:solidFill>
            </a:endParaRPr>
          </a:p>
        </p:txBody>
      </p:sp>
      <p:sp>
        <p:nvSpPr>
          <p:cNvPr id="41987" name="Text Box 2"/>
          <p:cNvSpPr txBox="1">
            <a:spLocks noChangeArrowheads="1"/>
          </p:cNvSpPr>
          <p:nvPr/>
        </p:nvSpPr>
        <p:spPr bwMode="auto">
          <a:xfrm>
            <a:off x="533400" y="1828800"/>
            <a:ext cx="7967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400" baseline="0">
                <a:solidFill>
                  <a:schemeClr val="folHlink"/>
                </a:solidFill>
                <a:latin typeface="Times New Roman" pitchFamily="18" charset="0"/>
              </a:rPr>
              <a:t>Table 19.1  </a:t>
            </a:r>
            <a:r>
              <a:rPr lang="en-US" sz="2000" i="1" baseline="0">
                <a:latin typeface="Times New Roman" pitchFamily="18" charset="0"/>
              </a:rPr>
              <a:t>Number of blocks and block size in classful IPv4 addressing</a:t>
            </a:r>
          </a:p>
        </p:txBody>
      </p:sp>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2293938"/>
            <a:ext cx="8026400" cy="235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7713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000" baseline="0">
                <a:solidFill>
                  <a:schemeClr val="bg2"/>
                </a:solidFill>
              </a:rPr>
              <a:t>19.</a:t>
            </a:r>
            <a:fld id="{2259C759-2F48-4E00-ABEB-F5CCD1C99C5D}" type="slidenum">
              <a:rPr lang="en-US" sz="2000" baseline="0" smtClean="0">
                <a:solidFill>
                  <a:schemeClr val="bg2"/>
                </a:solidFill>
              </a:rPr>
              <a:pPr/>
              <a:t>23</a:t>
            </a:fld>
            <a:endParaRPr lang="en-US" sz="2000" baseline="0">
              <a:solidFill>
                <a:schemeClr val="bg2"/>
              </a:solidFill>
            </a:endParaRPr>
          </a:p>
        </p:txBody>
      </p:sp>
      <p:sp>
        <p:nvSpPr>
          <p:cNvPr id="4301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301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301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301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301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301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301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3018" name="Line 9"/>
          <p:cNvSpPr>
            <a:spLocks noChangeShapeType="1"/>
          </p:cNvSpPr>
          <p:nvPr/>
        </p:nvSpPr>
        <p:spPr bwMode="auto">
          <a:xfrm>
            <a:off x="457200" y="26670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3019" name="Line 10"/>
          <p:cNvSpPr>
            <a:spLocks noChangeShapeType="1"/>
          </p:cNvSpPr>
          <p:nvPr/>
        </p:nvSpPr>
        <p:spPr bwMode="auto">
          <a:xfrm>
            <a:off x="458788" y="39624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3020" name="Rectangle 11"/>
          <p:cNvSpPr>
            <a:spLocks noChangeArrowheads="1"/>
          </p:cNvSpPr>
          <p:nvPr/>
        </p:nvSpPr>
        <p:spPr bwMode="auto">
          <a:xfrm>
            <a:off x="495300" y="2759075"/>
            <a:ext cx="8077200" cy="1066800"/>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p>
            <a:pPr algn="ctr"/>
            <a:r>
              <a:rPr lang="en-US" baseline="0"/>
              <a:t>In classful addressing, a large part of the available addresses were wasted.</a:t>
            </a:r>
          </a:p>
        </p:txBody>
      </p:sp>
      <p:grpSp>
        <p:nvGrpSpPr>
          <p:cNvPr id="43021" name="Group 12"/>
          <p:cNvGrpSpPr>
            <a:grpSpLocks/>
          </p:cNvGrpSpPr>
          <p:nvPr/>
        </p:nvGrpSpPr>
        <p:grpSpPr bwMode="auto">
          <a:xfrm>
            <a:off x="457200" y="1981200"/>
            <a:ext cx="1143000" cy="566738"/>
            <a:chOff x="1200" y="1248"/>
            <a:chExt cx="720" cy="357"/>
          </a:xfrm>
        </p:grpSpPr>
        <p:pic>
          <p:nvPicPr>
            <p:cNvPr id="43022"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3" name="Text Box 14"/>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800" i="1" baseline="0">
                  <a:solidFill>
                    <a:schemeClr val="hlink"/>
                  </a:solidFill>
                  <a:latin typeface="Times New Roman" pitchFamily="18" charset="0"/>
                </a:rPr>
                <a:t>Note</a:t>
              </a:r>
            </a:p>
          </p:txBody>
        </p:sp>
      </p:grpSp>
    </p:spTree>
    <p:extLst>
      <p:ext uri="{BB962C8B-B14F-4D97-AF65-F5344CB8AC3E}">
        <p14:creationId xmlns:p14="http://schemas.microsoft.com/office/powerpoint/2010/main" val="2783916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000" baseline="0">
                <a:solidFill>
                  <a:schemeClr val="bg2"/>
                </a:solidFill>
              </a:rPr>
              <a:t>19.</a:t>
            </a:r>
            <a:fld id="{D17ED4DE-9F9E-4EB6-8693-E18A390C89A3}" type="slidenum">
              <a:rPr lang="en-US" sz="2000" baseline="0" smtClean="0">
                <a:solidFill>
                  <a:schemeClr val="bg2"/>
                </a:solidFill>
              </a:rPr>
              <a:pPr/>
              <a:t>24</a:t>
            </a:fld>
            <a:endParaRPr lang="en-US" sz="2000" baseline="0">
              <a:solidFill>
                <a:schemeClr val="bg2"/>
              </a:solidFill>
            </a:endParaRPr>
          </a:p>
        </p:txBody>
      </p:sp>
      <p:sp>
        <p:nvSpPr>
          <p:cNvPr id="44035" name="Text Box 2"/>
          <p:cNvSpPr txBox="1">
            <a:spLocks noChangeArrowheads="1"/>
          </p:cNvSpPr>
          <p:nvPr/>
        </p:nvSpPr>
        <p:spPr bwMode="auto">
          <a:xfrm>
            <a:off x="533400" y="2209800"/>
            <a:ext cx="561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400" baseline="0">
                <a:solidFill>
                  <a:schemeClr val="folHlink"/>
                </a:solidFill>
                <a:latin typeface="Times New Roman" pitchFamily="18" charset="0"/>
              </a:rPr>
              <a:t>Table 19.2  </a:t>
            </a:r>
            <a:r>
              <a:rPr lang="en-US" sz="2000" i="1" baseline="0">
                <a:latin typeface="Times New Roman" pitchFamily="18" charset="0"/>
              </a:rPr>
              <a:t>Default masks for classful addressing</a:t>
            </a:r>
          </a:p>
        </p:txBody>
      </p:sp>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722563"/>
            <a:ext cx="8291512" cy="162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3535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000" baseline="0">
                <a:solidFill>
                  <a:schemeClr val="bg2"/>
                </a:solidFill>
              </a:rPr>
              <a:t>19.</a:t>
            </a:r>
            <a:fld id="{36550226-2DE3-417A-8C54-26F52458815C}" type="slidenum">
              <a:rPr lang="en-US" sz="2000" baseline="0" smtClean="0">
                <a:solidFill>
                  <a:schemeClr val="bg2"/>
                </a:solidFill>
              </a:rPr>
              <a:pPr/>
              <a:t>25</a:t>
            </a:fld>
            <a:endParaRPr lang="en-US" sz="2000" baseline="0">
              <a:solidFill>
                <a:schemeClr val="bg2"/>
              </a:solidFill>
            </a:endParaRPr>
          </a:p>
        </p:txBody>
      </p:sp>
      <p:sp>
        <p:nvSpPr>
          <p:cNvPr id="45059"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506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5061"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506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506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5064"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506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5066" name="Line 9"/>
          <p:cNvSpPr>
            <a:spLocks noChangeShapeType="1"/>
          </p:cNvSpPr>
          <p:nvPr/>
        </p:nvSpPr>
        <p:spPr bwMode="auto">
          <a:xfrm>
            <a:off x="457200" y="26670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5067" name="Line 10"/>
          <p:cNvSpPr>
            <a:spLocks noChangeShapeType="1"/>
          </p:cNvSpPr>
          <p:nvPr/>
        </p:nvSpPr>
        <p:spPr bwMode="auto">
          <a:xfrm>
            <a:off x="458788" y="44196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5068" name="Rectangle 11"/>
          <p:cNvSpPr>
            <a:spLocks noChangeArrowheads="1"/>
          </p:cNvSpPr>
          <p:nvPr/>
        </p:nvSpPr>
        <p:spPr bwMode="auto">
          <a:xfrm>
            <a:off x="495300" y="2759075"/>
            <a:ext cx="8077200" cy="1554163"/>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p>
            <a:pPr algn="ctr"/>
            <a:r>
              <a:rPr lang="en-US" baseline="0"/>
              <a:t>Classful addressing, which is almost obsolete, is replaced with classless addressing.</a:t>
            </a:r>
          </a:p>
        </p:txBody>
      </p:sp>
      <p:grpSp>
        <p:nvGrpSpPr>
          <p:cNvPr id="45069" name="Group 12"/>
          <p:cNvGrpSpPr>
            <a:grpSpLocks/>
          </p:cNvGrpSpPr>
          <p:nvPr/>
        </p:nvGrpSpPr>
        <p:grpSpPr bwMode="auto">
          <a:xfrm>
            <a:off x="457200" y="1981200"/>
            <a:ext cx="1143000" cy="566738"/>
            <a:chOff x="1200" y="1248"/>
            <a:chExt cx="720" cy="357"/>
          </a:xfrm>
        </p:grpSpPr>
        <p:pic>
          <p:nvPicPr>
            <p:cNvPr id="45070"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1" name="Text Box 14"/>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800" i="1" baseline="0">
                  <a:solidFill>
                    <a:schemeClr val="hlink"/>
                  </a:solidFill>
                  <a:latin typeface="Times New Roman" pitchFamily="18" charset="0"/>
                </a:rPr>
                <a:t>Note</a:t>
              </a:r>
            </a:p>
          </p:txBody>
        </p:sp>
      </p:grpSp>
    </p:spTree>
    <p:extLst>
      <p:ext uri="{BB962C8B-B14F-4D97-AF65-F5344CB8AC3E}">
        <p14:creationId xmlns:p14="http://schemas.microsoft.com/office/powerpoint/2010/main" val="1244033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000" baseline="0">
                <a:solidFill>
                  <a:schemeClr val="bg2"/>
                </a:solidFill>
              </a:rPr>
              <a:t>19.</a:t>
            </a:r>
            <a:fld id="{48806DF0-0611-4525-A3B6-C7BA8199CCFD}" type="slidenum">
              <a:rPr lang="en-US" sz="2000" baseline="0" smtClean="0">
                <a:solidFill>
                  <a:schemeClr val="bg2"/>
                </a:solidFill>
              </a:rPr>
              <a:pPr/>
              <a:t>26</a:t>
            </a:fld>
            <a:endParaRPr lang="en-US" sz="2000" baseline="0">
              <a:solidFill>
                <a:schemeClr val="bg2"/>
              </a:solidFill>
            </a:endParaRPr>
          </a:p>
        </p:txBody>
      </p:sp>
      <p:sp>
        <p:nvSpPr>
          <p:cNvPr id="4608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608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608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608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608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608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608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6090" name="Line 9"/>
          <p:cNvSpPr>
            <a:spLocks noChangeShapeType="1"/>
          </p:cNvSpPr>
          <p:nvPr/>
        </p:nvSpPr>
        <p:spPr bwMode="auto">
          <a:xfrm>
            <a:off x="457200" y="26670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6091" name="Line 10"/>
          <p:cNvSpPr>
            <a:spLocks noChangeShapeType="1"/>
          </p:cNvSpPr>
          <p:nvPr/>
        </p:nvSpPr>
        <p:spPr bwMode="auto">
          <a:xfrm>
            <a:off x="458788" y="54102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6092" name="Rectangle 11"/>
          <p:cNvSpPr>
            <a:spLocks noChangeArrowheads="1"/>
          </p:cNvSpPr>
          <p:nvPr/>
        </p:nvSpPr>
        <p:spPr bwMode="auto">
          <a:xfrm>
            <a:off x="495300" y="2759075"/>
            <a:ext cx="8077200" cy="2528888"/>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p>
            <a:pPr algn="ctr"/>
            <a:r>
              <a:rPr lang="en-US" baseline="0"/>
              <a:t>In IPv4 addressing, a block of </a:t>
            </a:r>
            <a:br>
              <a:rPr lang="en-US" baseline="0"/>
            </a:br>
            <a:r>
              <a:rPr lang="en-US" baseline="0"/>
              <a:t>addresses can be defined as</a:t>
            </a:r>
          </a:p>
          <a:p>
            <a:pPr algn="ctr"/>
            <a:r>
              <a:rPr lang="en-US" baseline="0"/>
              <a:t>x.y.z.t /</a:t>
            </a:r>
            <a:r>
              <a:rPr lang="en-US" i="1" baseline="0"/>
              <a:t>n</a:t>
            </a:r>
          </a:p>
          <a:p>
            <a:pPr algn="ctr"/>
            <a:r>
              <a:rPr lang="en-US" baseline="0"/>
              <a:t>in which x.y.z.t defines one of the addresses and the /</a:t>
            </a:r>
            <a:r>
              <a:rPr lang="en-US" i="1" baseline="0"/>
              <a:t>n</a:t>
            </a:r>
            <a:r>
              <a:rPr lang="en-US" baseline="0"/>
              <a:t> defines the mask.</a:t>
            </a:r>
          </a:p>
        </p:txBody>
      </p:sp>
      <p:grpSp>
        <p:nvGrpSpPr>
          <p:cNvPr id="46093" name="Group 12"/>
          <p:cNvGrpSpPr>
            <a:grpSpLocks/>
          </p:cNvGrpSpPr>
          <p:nvPr/>
        </p:nvGrpSpPr>
        <p:grpSpPr bwMode="auto">
          <a:xfrm>
            <a:off x="457200" y="1981200"/>
            <a:ext cx="1143000" cy="566738"/>
            <a:chOff x="1200" y="1248"/>
            <a:chExt cx="720" cy="357"/>
          </a:xfrm>
        </p:grpSpPr>
        <p:pic>
          <p:nvPicPr>
            <p:cNvPr id="4609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5" name="Text Box 14"/>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800" i="1" baseline="0">
                  <a:solidFill>
                    <a:schemeClr val="hlink"/>
                  </a:solidFill>
                  <a:latin typeface="Times New Roman" pitchFamily="18" charset="0"/>
                </a:rPr>
                <a:t>Note</a:t>
              </a:r>
            </a:p>
          </p:txBody>
        </p:sp>
      </p:grpSp>
    </p:spTree>
    <p:extLst>
      <p:ext uri="{BB962C8B-B14F-4D97-AF65-F5344CB8AC3E}">
        <p14:creationId xmlns:p14="http://schemas.microsoft.com/office/powerpoint/2010/main" val="3553669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000" baseline="0">
                <a:solidFill>
                  <a:schemeClr val="bg2"/>
                </a:solidFill>
              </a:rPr>
              <a:t>19.</a:t>
            </a:r>
            <a:fld id="{C9E2C2B2-D6C1-41FC-ACB0-575EA28AE9AB}" type="slidenum">
              <a:rPr lang="en-US" sz="2000" baseline="0" smtClean="0">
                <a:solidFill>
                  <a:schemeClr val="bg2"/>
                </a:solidFill>
              </a:rPr>
              <a:pPr/>
              <a:t>27</a:t>
            </a:fld>
            <a:endParaRPr lang="en-US" sz="2000" baseline="0">
              <a:solidFill>
                <a:schemeClr val="bg2"/>
              </a:solidFill>
            </a:endParaRPr>
          </a:p>
        </p:txBody>
      </p:sp>
      <p:sp>
        <p:nvSpPr>
          <p:cNvPr id="4710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710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710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711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711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711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711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7114" name="Line 9"/>
          <p:cNvSpPr>
            <a:spLocks noChangeShapeType="1"/>
          </p:cNvSpPr>
          <p:nvPr/>
        </p:nvSpPr>
        <p:spPr bwMode="auto">
          <a:xfrm>
            <a:off x="457200" y="26670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115" name="Line 10"/>
          <p:cNvSpPr>
            <a:spLocks noChangeShapeType="1"/>
          </p:cNvSpPr>
          <p:nvPr/>
        </p:nvSpPr>
        <p:spPr bwMode="auto">
          <a:xfrm>
            <a:off x="458788" y="44196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116" name="Rectangle 11"/>
          <p:cNvSpPr>
            <a:spLocks noChangeArrowheads="1"/>
          </p:cNvSpPr>
          <p:nvPr/>
        </p:nvSpPr>
        <p:spPr bwMode="auto">
          <a:xfrm>
            <a:off x="495300" y="2759075"/>
            <a:ext cx="8077200" cy="1554163"/>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p>
            <a:pPr algn="ctr"/>
            <a:r>
              <a:rPr lang="en-US" baseline="0"/>
              <a:t>The first address in the block can be found by setting the rightmost </a:t>
            </a:r>
            <a:br>
              <a:rPr lang="en-US" baseline="0"/>
            </a:br>
            <a:r>
              <a:rPr lang="en-US" baseline="0"/>
              <a:t>32 − </a:t>
            </a:r>
            <a:r>
              <a:rPr lang="en-US" i="1" baseline="0"/>
              <a:t>n</a:t>
            </a:r>
            <a:r>
              <a:rPr lang="en-US" baseline="0"/>
              <a:t> bits to 0s.</a:t>
            </a:r>
          </a:p>
        </p:txBody>
      </p:sp>
      <p:grpSp>
        <p:nvGrpSpPr>
          <p:cNvPr id="47117" name="Group 12"/>
          <p:cNvGrpSpPr>
            <a:grpSpLocks/>
          </p:cNvGrpSpPr>
          <p:nvPr/>
        </p:nvGrpSpPr>
        <p:grpSpPr bwMode="auto">
          <a:xfrm>
            <a:off x="457200" y="1981200"/>
            <a:ext cx="1143000" cy="566738"/>
            <a:chOff x="1200" y="1248"/>
            <a:chExt cx="720" cy="357"/>
          </a:xfrm>
        </p:grpSpPr>
        <p:pic>
          <p:nvPicPr>
            <p:cNvPr id="47118"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9" name="Text Box 14"/>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800" i="1" baseline="0">
                  <a:solidFill>
                    <a:schemeClr val="hlink"/>
                  </a:solidFill>
                  <a:latin typeface="Times New Roman" pitchFamily="18" charset="0"/>
                </a:rPr>
                <a:t>Note</a:t>
              </a:r>
            </a:p>
          </p:txBody>
        </p:sp>
      </p:grpSp>
    </p:spTree>
    <p:extLst>
      <p:ext uri="{BB962C8B-B14F-4D97-AF65-F5344CB8AC3E}">
        <p14:creationId xmlns:p14="http://schemas.microsoft.com/office/powerpoint/2010/main" val="3945108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000" baseline="0">
                <a:solidFill>
                  <a:schemeClr val="bg2"/>
                </a:solidFill>
              </a:rPr>
              <a:t>19.</a:t>
            </a:r>
            <a:fld id="{6034F2DA-ACED-4BE8-863B-BA8A813C2530}" type="slidenum">
              <a:rPr lang="en-US" sz="2000" baseline="0" smtClean="0">
                <a:solidFill>
                  <a:schemeClr val="bg2"/>
                </a:solidFill>
              </a:rPr>
              <a:pPr/>
              <a:t>28</a:t>
            </a:fld>
            <a:endParaRPr lang="en-US" sz="2000" baseline="0">
              <a:solidFill>
                <a:schemeClr val="bg2"/>
              </a:solidFill>
            </a:endParaRPr>
          </a:p>
        </p:txBody>
      </p:sp>
      <p:sp>
        <p:nvSpPr>
          <p:cNvPr id="4813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813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813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813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813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813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813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8138" name="Rectangle 9"/>
          <p:cNvSpPr>
            <a:spLocks noChangeArrowheads="1"/>
          </p:cNvSpPr>
          <p:nvPr/>
        </p:nvSpPr>
        <p:spPr bwMode="auto">
          <a:xfrm>
            <a:off x="228600" y="1143000"/>
            <a:ext cx="8686800" cy="5216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sz="2800" i="1" baseline="0">
                <a:latin typeface="Times New Roman" pitchFamily="18" charset="0"/>
              </a:rPr>
              <a:t>A block of addresses is granted to a small organization. We know that one of the addresses is 205.16.37.39/28. What is the first address in the block?</a:t>
            </a:r>
          </a:p>
          <a:p>
            <a:pPr algn="just"/>
            <a:endParaRPr lang="en-US" sz="2800" i="1" baseline="0">
              <a:latin typeface="Times New Roman" pitchFamily="18" charset="0"/>
            </a:endParaRPr>
          </a:p>
          <a:p>
            <a:pPr algn="just"/>
            <a:r>
              <a:rPr lang="en-US" sz="2800" i="1" baseline="0">
                <a:solidFill>
                  <a:schemeClr val="hlink"/>
                </a:solidFill>
                <a:latin typeface="Times New Roman" pitchFamily="18" charset="0"/>
              </a:rPr>
              <a:t>Solution</a:t>
            </a:r>
          </a:p>
          <a:p>
            <a:pPr algn="just"/>
            <a:r>
              <a:rPr lang="en-US" sz="2800" i="1" baseline="0">
                <a:latin typeface="Times New Roman" pitchFamily="18" charset="0"/>
              </a:rPr>
              <a:t>The binary representation of the given address is</a:t>
            </a:r>
          </a:p>
          <a:p>
            <a:pPr algn="ctr"/>
            <a:r>
              <a:rPr lang="en-US" sz="2800" i="1" baseline="0">
                <a:solidFill>
                  <a:schemeClr val="folHlink"/>
                </a:solidFill>
                <a:latin typeface="Times New Roman" pitchFamily="18" charset="0"/>
              </a:rPr>
              <a:t>11001101   00010000   00100101   00100111</a:t>
            </a:r>
          </a:p>
          <a:p>
            <a:r>
              <a:rPr lang="en-US" sz="2800" i="1" baseline="0">
                <a:latin typeface="Times New Roman" pitchFamily="18" charset="0"/>
              </a:rPr>
              <a:t>If we set 32−28 rightmost bits to 0, we get </a:t>
            </a:r>
          </a:p>
          <a:p>
            <a:pPr algn="ctr"/>
            <a:r>
              <a:rPr lang="en-US" sz="2800" i="1" baseline="0">
                <a:solidFill>
                  <a:schemeClr val="folHlink"/>
                </a:solidFill>
                <a:latin typeface="Times New Roman" pitchFamily="18" charset="0"/>
              </a:rPr>
              <a:t>11001101    00010000    00100101   0010000</a:t>
            </a:r>
            <a:r>
              <a:rPr lang="en-US" sz="2800" i="1" baseline="0">
                <a:latin typeface="Times New Roman" pitchFamily="18" charset="0"/>
              </a:rPr>
              <a:t> </a:t>
            </a:r>
          </a:p>
          <a:p>
            <a:pPr algn="ctr"/>
            <a:r>
              <a:rPr lang="en-US" sz="2800" i="1" baseline="0">
                <a:latin typeface="Times New Roman" pitchFamily="18" charset="0"/>
              </a:rPr>
              <a:t>or </a:t>
            </a:r>
            <a:br>
              <a:rPr lang="en-US" sz="2800" i="1" baseline="0">
                <a:latin typeface="Times New Roman" pitchFamily="18" charset="0"/>
              </a:rPr>
            </a:br>
            <a:r>
              <a:rPr lang="en-US" sz="2800" i="1" baseline="0">
                <a:solidFill>
                  <a:schemeClr val="folHlink"/>
                </a:solidFill>
                <a:latin typeface="Times New Roman" pitchFamily="18" charset="0"/>
              </a:rPr>
              <a:t>205.16.37.32</a:t>
            </a:r>
            <a:r>
              <a:rPr lang="en-US" sz="2800" i="1" baseline="0">
                <a:latin typeface="Times New Roman" pitchFamily="18" charset="0"/>
              </a:rPr>
              <a:t>. </a:t>
            </a:r>
          </a:p>
          <a:p>
            <a:r>
              <a:rPr lang="en-US" sz="2800" i="1" baseline="0">
                <a:latin typeface="Times New Roman" pitchFamily="18" charset="0"/>
              </a:rPr>
              <a:t>This is actually the block shown in Figure 19.3.</a:t>
            </a:r>
          </a:p>
        </p:txBody>
      </p:sp>
      <p:sp>
        <p:nvSpPr>
          <p:cNvPr id="48139" name="Text Box 10"/>
          <p:cNvSpPr txBox="1">
            <a:spLocks noChangeArrowheads="1"/>
          </p:cNvSpPr>
          <p:nvPr/>
        </p:nvSpPr>
        <p:spPr bwMode="auto">
          <a:xfrm>
            <a:off x="1143000" y="0"/>
            <a:ext cx="24876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i="1" baseline="0">
                <a:solidFill>
                  <a:schemeClr val="hlink"/>
                </a:solidFill>
                <a:latin typeface="Times New Roman" pitchFamily="18" charset="0"/>
              </a:rPr>
              <a:t>Example 19.6</a:t>
            </a:r>
          </a:p>
        </p:txBody>
      </p:sp>
    </p:spTree>
    <p:extLst>
      <p:ext uri="{BB962C8B-B14F-4D97-AF65-F5344CB8AC3E}">
        <p14:creationId xmlns:p14="http://schemas.microsoft.com/office/powerpoint/2010/main" val="2131012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000" baseline="0">
                <a:solidFill>
                  <a:schemeClr val="bg2"/>
                </a:solidFill>
              </a:rPr>
              <a:t>19.</a:t>
            </a:r>
            <a:fld id="{FAAFF12D-AB6E-4888-AF7A-8A6953DA22F0}" type="slidenum">
              <a:rPr lang="en-US" sz="2000" baseline="0" smtClean="0">
                <a:solidFill>
                  <a:schemeClr val="bg2"/>
                </a:solidFill>
              </a:rPr>
              <a:pPr/>
              <a:t>29</a:t>
            </a:fld>
            <a:endParaRPr lang="en-US" sz="2000" baseline="0">
              <a:solidFill>
                <a:schemeClr val="bg2"/>
              </a:solidFill>
            </a:endParaRPr>
          </a:p>
        </p:txBody>
      </p:sp>
      <p:sp>
        <p:nvSpPr>
          <p:cNvPr id="49155"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915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9157"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915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915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9160"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916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49162" name="Line 9"/>
          <p:cNvSpPr>
            <a:spLocks noChangeShapeType="1"/>
          </p:cNvSpPr>
          <p:nvPr/>
        </p:nvSpPr>
        <p:spPr bwMode="auto">
          <a:xfrm>
            <a:off x="457200" y="26670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9163" name="Line 10"/>
          <p:cNvSpPr>
            <a:spLocks noChangeShapeType="1"/>
          </p:cNvSpPr>
          <p:nvPr/>
        </p:nvSpPr>
        <p:spPr bwMode="auto">
          <a:xfrm>
            <a:off x="458788" y="44196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9164" name="Rectangle 11"/>
          <p:cNvSpPr>
            <a:spLocks noChangeArrowheads="1"/>
          </p:cNvSpPr>
          <p:nvPr/>
        </p:nvSpPr>
        <p:spPr bwMode="auto">
          <a:xfrm>
            <a:off x="495300" y="2759075"/>
            <a:ext cx="8077200" cy="1554163"/>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p>
            <a:pPr algn="ctr"/>
            <a:r>
              <a:rPr lang="en-US" baseline="0"/>
              <a:t>The last address in the block can be found by setting the rightmost </a:t>
            </a:r>
            <a:br>
              <a:rPr lang="en-US" baseline="0"/>
            </a:br>
            <a:r>
              <a:rPr lang="en-US" baseline="0"/>
              <a:t>32 − n bits to 1s.</a:t>
            </a:r>
          </a:p>
        </p:txBody>
      </p:sp>
      <p:grpSp>
        <p:nvGrpSpPr>
          <p:cNvPr id="49165" name="Group 12"/>
          <p:cNvGrpSpPr>
            <a:grpSpLocks/>
          </p:cNvGrpSpPr>
          <p:nvPr/>
        </p:nvGrpSpPr>
        <p:grpSpPr bwMode="auto">
          <a:xfrm>
            <a:off x="457200" y="1981200"/>
            <a:ext cx="1143000" cy="566738"/>
            <a:chOff x="1200" y="1248"/>
            <a:chExt cx="720" cy="357"/>
          </a:xfrm>
        </p:grpSpPr>
        <p:pic>
          <p:nvPicPr>
            <p:cNvPr id="49166"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7" name="Text Box 14"/>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800" i="1" baseline="0">
                  <a:solidFill>
                    <a:schemeClr val="hlink"/>
                  </a:solidFill>
                  <a:latin typeface="Times New Roman" pitchFamily="18" charset="0"/>
                </a:rPr>
                <a:t>Note</a:t>
              </a:r>
            </a:p>
          </p:txBody>
        </p:sp>
      </p:grpSp>
    </p:spTree>
    <p:extLst>
      <p:ext uri="{BB962C8B-B14F-4D97-AF65-F5344CB8AC3E}">
        <p14:creationId xmlns:p14="http://schemas.microsoft.com/office/powerpoint/2010/main" val="2670387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b="1" dirty="0"/>
              <a:t>IPv4 Address ,address space </a:t>
            </a:r>
          </a:p>
        </p:txBody>
      </p:sp>
      <p:sp>
        <p:nvSpPr>
          <p:cNvPr id="16387" name="Content Placeholder 5"/>
          <p:cNvSpPr>
            <a:spLocks noGrp="1"/>
          </p:cNvSpPr>
          <p:nvPr>
            <p:ph idx="1"/>
          </p:nvPr>
        </p:nvSpPr>
        <p:spPr/>
        <p:txBody>
          <a:bodyPr>
            <a:normAutofit/>
          </a:bodyPr>
          <a:lstStyle/>
          <a:p>
            <a:r>
              <a:rPr lang="en-US" altLang="en-US" sz="2400" dirty="0"/>
              <a:t>The IPv4 addresses are unique and universal.</a:t>
            </a:r>
          </a:p>
          <a:p>
            <a:r>
              <a:rPr lang="en-US" altLang="en-US" sz="2400" dirty="0"/>
              <a:t>An IPv4 address is 32 bits long.</a:t>
            </a:r>
          </a:p>
          <a:p>
            <a:pPr lvl="1"/>
            <a:r>
              <a:rPr lang="en-US" altLang="en-US" sz="2400" dirty="0"/>
              <a:t>The address space of IPv4 is 2</a:t>
            </a:r>
            <a:r>
              <a:rPr lang="en-US" altLang="en-US" sz="2400" baseline="30000" dirty="0"/>
              <a:t>32</a:t>
            </a:r>
            <a:r>
              <a:rPr lang="en-US" altLang="en-US" sz="2400" dirty="0"/>
              <a:t> (4,294,967,296)</a:t>
            </a:r>
          </a:p>
          <a:p>
            <a:pPr lvl="1"/>
            <a:r>
              <a:rPr lang="en-US" altLang="en-US" sz="2400" dirty="0"/>
              <a:t>Notation.</a:t>
            </a:r>
          </a:p>
          <a:p>
            <a:pPr lvl="2"/>
            <a:r>
              <a:rPr lang="en-US" altLang="en-US" sz="2400" dirty="0"/>
              <a:t>Binary notation</a:t>
            </a:r>
          </a:p>
          <a:p>
            <a:pPr lvl="2"/>
            <a:r>
              <a:rPr lang="en-US" altLang="en-US" sz="2400" dirty="0"/>
              <a:t>Dotted-decimal notation</a:t>
            </a:r>
          </a:p>
          <a:p>
            <a:pPr lvl="1"/>
            <a:endParaRPr lang="en-US" altLang="en-US" sz="2400" dirty="0"/>
          </a:p>
          <a:p>
            <a:endParaRPr lang="en-US" altLang="en-US" sz="2400" dirty="0"/>
          </a:p>
          <a:p>
            <a:endParaRPr lang="en-US" altLang="en-US" sz="2400" dirty="0"/>
          </a:p>
          <a:p>
            <a:endParaRPr lang="en-US" altLang="en-US" sz="2400" dirty="0"/>
          </a:p>
          <a:p>
            <a:pPr>
              <a:buFont typeface="Wingdings 2" panose="05020102010507070707" pitchFamily="18" charset="2"/>
              <a:buNone/>
            </a:pPr>
            <a:endParaRPr lang="en-US" altLang="en-US" sz="2400" dirty="0"/>
          </a:p>
          <a:p>
            <a:endParaRPr lang="en-US" altLang="en-US" sz="2400" dirty="0"/>
          </a:p>
          <a:p>
            <a:endParaRPr lang="en-US" altLang="en-US" sz="2400" dirty="0"/>
          </a:p>
        </p:txBody>
      </p:sp>
      <p:sp>
        <p:nvSpPr>
          <p:cNvPr id="4" name="Slide Number Placeholder 3"/>
          <p:cNvSpPr>
            <a:spLocks noGrp="1"/>
          </p:cNvSpPr>
          <p:nvPr>
            <p:ph type="sldNum" sz="quarter" idx="12"/>
          </p:nvPr>
        </p:nvSpPr>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1200">
                <a:solidFill>
                  <a:srgbClr val="B5A788"/>
                </a:solidFill>
              </a:rPr>
              <a:t>19.</a:t>
            </a:r>
            <a:fld id="{7F0C4002-0702-4647-A096-A6E6DCB0126F}" type="slidenum">
              <a:rPr lang="en-US" altLang="en-US" sz="1200">
                <a:solidFill>
                  <a:srgbClr val="B5A788"/>
                </a:solidFill>
              </a:rPr>
              <a:pPr/>
              <a:t>3</a:t>
            </a:fld>
            <a:endParaRPr lang="en-US" altLang="en-US" sz="1200">
              <a:solidFill>
                <a:srgbClr val="B5A788"/>
              </a:solidFill>
            </a:endParaRPr>
          </a:p>
        </p:txBody>
      </p:sp>
      <p:pic>
        <p:nvPicPr>
          <p:cNvPr id="16389" name="Picture 8"/>
          <p:cNvPicPr>
            <a:picLocks noChangeAspect="1" noChangeArrowheads="1"/>
          </p:cNvPicPr>
          <p:nvPr/>
        </p:nvPicPr>
        <p:blipFill>
          <a:blip r:embed="rId2">
            <a:extLst>
              <a:ext uri="{28A0092B-C50C-407E-A947-70E740481C1C}">
                <a14:useLocalDpi xmlns:a14="http://schemas.microsoft.com/office/drawing/2010/main" val="0"/>
              </a:ext>
            </a:extLst>
          </a:blip>
          <a:srcRect l="1157" t="4945" r="1616" b="15936"/>
          <a:stretch>
            <a:fillRect/>
          </a:stretch>
        </p:blipFill>
        <p:spPr bwMode="auto">
          <a:xfrm>
            <a:off x="1619672" y="4509120"/>
            <a:ext cx="57150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6030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000" baseline="0">
                <a:solidFill>
                  <a:schemeClr val="bg2"/>
                </a:solidFill>
              </a:rPr>
              <a:t>19.</a:t>
            </a:r>
            <a:fld id="{4A6E93EE-7460-42DF-AF3B-A7622A31E6B3}" type="slidenum">
              <a:rPr lang="en-US" sz="2000" baseline="0" smtClean="0">
                <a:solidFill>
                  <a:schemeClr val="bg2"/>
                </a:solidFill>
              </a:rPr>
              <a:pPr/>
              <a:t>30</a:t>
            </a:fld>
            <a:endParaRPr lang="en-US" sz="2000" baseline="0">
              <a:solidFill>
                <a:schemeClr val="bg2"/>
              </a:solidFill>
            </a:endParaRPr>
          </a:p>
        </p:txBody>
      </p:sp>
      <p:sp>
        <p:nvSpPr>
          <p:cNvPr id="50179"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018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0181"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018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018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0184"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018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0186" name="Rectangle 9"/>
          <p:cNvSpPr>
            <a:spLocks noChangeArrowheads="1"/>
          </p:cNvSpPr>
          <p:nvPr/>
        </p:nvSpPr>
        <p:spPr bwMode="auto">
          <a:xfrm>
            <a:off x="228600" y="1143000"/>
            <a:ext cx="8686800" cy="4362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sz="2800" i="1" baseline="0">
                <a:latin typeface="Times New Roman" pitchFamily="18" charset="0"/>
              </a:rPr>
              <a:t>Find the last address for the block in Example 19.6.</a:t>
            </a:r>
          </a:p>
          <a:p>
            <a:pPr algn="just"/>
            <a:endParaRPr lang="en-US" sz="2800" i="1" baseline="0">
              <a:latin typeface="Times New Roman" pitchFamily="18" charset="0"/>
            </a:endParaRPr>
          </a:p>
          <a:p>
            <a:r>
              <a:rPr lang="en-US" sz="2800" i="1" baseline="0">
                <a:solidFill>
                  <a:schemeClr val="hlink"/>
                </a:solidFill>
                <a:latin typeface="Times New Roman" pitchFamily="18" charset="0"/>
              </a:rPr>
              <a:t>Solution</a:t>
            </a:r>
          </a:p>
          <a:p>
            <a:r>
              <a:rPr lang="en-US" sz="2800" i="1" baseline="0">
                <a:latin typeface="Times New Roman" pitchFamily="18" charset="0"/>
              </a:rPr>
              <a:t>The binary representation of the given address is</a:t>
            </a:r>
          </a:p>
          <a:p>
            <a:pPr algn="ctr"/>
            <a:r>
              <a:rPr lang="en-US" sz="2800" i="1" baseline="0">
                <a:solidFill>
                  <a:schemeClr val="folHlink"/>
                </a:solidFill>
                <a:latin typeface="Times New Roman" pitchFamily="18" charset="0"/>
              </a:rPr>
              <a:t>11001101    00010000    00100101    00100111</a:t>
            </a:r>
          </a:p>
          <a:p>
            <a:r>
              <a:rPr lang="en-US" sz="2800" i="1" baseline="0">
                <a:latin typeface="Times New Roman" pitchFamily="18" charset="0"/>
              </a:rPr>
              <a:t>If we set 32 − 28 rightmost bits to 1, we get </a:t>
            </a:r>
          </a:p>
          <a:p>
            <a:pPr algn="ctr"/>
            <a:r>
              <a:rPr lang="en-US" sz="2800" i="1" baseline="0">
                <a:solidFill>
                  <a:schemeClr val="folHlink"/>
                </a:solidFill>
                <a:latin typeface="Times New Roman" pitchFamily="18" charset="0"/>
              </a:rPr>
              <a:t>11001101 00010000 00100101 00101111</a:t>
            </a:r>
            <a:r>
              <a:rPr lang="en-US" sz="2800" i="1" baseline="0">
                <a:latin typeface="Times New Roman" pitchFamily="18" charset="0"/>
              </a:rPr>
              <a:t> </a:t>
            </a:r>
          </a:p>
          <a:p>
            <a:pPr algn="ctr"/>
            <a:r>
              <a:rPr lang="en-US" sz="2800" i="1" baseline="0">
                <a:latin typeface="Times New Roman" pitchFamily="18" charset="0"/>
              </a:rPr>
              <a:t>or </a:t>
            </a:r>
          </a:p>
          <a:p>
            <a:pPr algn="ctr"/>
            <a:r>
              <a:rPr lang="en-US" sz="2800" i="1" baseline="0">
                <a:solidFill>
                  <a:schemeClr val="folHlink"/>
                </a:solidFill>
                <a:latin typeface="Times New Roman" pitchFamily="18" charset="0"/>
              </a:rPr>
              <a:t>205.16.37.47</a:t>
            </a:r>
          </a:p>
          <a:p>
            <a:r>
              <a:rPr lang="en-US" sz="2800" i="1" baseline="0">
                <a:latin typeface="Times New Roman" pitchFamily="18" charset="0"/>
              </a:rPr>
              <a:t>This is actually the block shown in Figure 19.3.</a:t>
            </a:r>
          </a:p>
        </p:txBody>
      </p:sp>
      <p:sp>
        <p:nvSpPr>
          <p:cNvPr id="50187" name="Text Box 10"/>
          <p:cNvSpPr txBox="1">
            <a:spLocks noChangeArrowheads="1"/>
          </p:cNvSpPr>
          <p:nvPr/>
        </p:nvSpPr>
        <p:spPr bwMode="auto">
          <a:xfrm>
            <a:off x="1143000" y="0"/>
            <a:ext cx="24876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i="1" baseline="0">
                <a:solidFill>
                  <a:schemeClr val="hlink"/>
                </a:solidFill>
                <a:latin typeface="Times New Roman" pitchFamily="18" charset="0"/>
              </a:rPr>
              <a:t>Example 19.7</a:t>
            </a:r>
          </a:p>
        </p:txBody>
      </p:sp>
    </p:spTree>
    <p:extLst>
      <p:ext uri="{BB962C8B-B14F-4D97-AF65-F5344CB8AC3E}">
        <p14:creationId xmlns:p14="http://schemas.microsoft.com/office/powerpoint/2010/main" val="2394200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000" baseline="0">
                <a:solidFill>
                  <a:schemeClr val="bg2"/>
                </a:solidFill>
              </a:rPr>
              <a:t>19.</a:t>
            </a:r>
            <a:fld id="{34DA4BB0-77E7-4C9B-95A7-FE084CCBD9B2}" type="slidenum">
              <a:rPr lang="en-US" sz="2000" baseline="0" smtClean="0">
                <a:solidFill>
                  <a:schemeClr val="bg2"/>
                </a:solidFill>
              </a:rPr>
              <a:pPr/>
              <a:t>31</a:t>
            </a:fld>
            <a:endParaRPr lang="en-US" sz="2000" baseline="0">
              <a:solidFill>
                <a:schemeClr val="bg2"/>
              </a:solidFill>
            </a:endParaRPr>
          </a:p>
        </p:txBody>
      </p:sp>
      <p:sp>
        <p:nvSpPr>
          <p:cNvPr id="5120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120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120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120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120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120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120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1210" name="Line 9"/>
          <p:cNvSpPr>
            <a:spLocks noChangeShapeType="1"/>
          </p:cNvSpPr>
          <p:nvPr/>
        </p:nvSpPr>
        <p:spPr bwMode="auto">
          <a:xfrm>
            <a:off x="457200" y="26670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11" name="Line 10"/>
          <p:cNvSpPr>
            <a:spLocks noChangeShapeType="1"/>
          </p:cNvSpPr>
          <p:nvPr/>
        </p:nvSpPr>
        <p:spPr bwMode="auto">
          <a:xfrm>
            <a:off x="458788" y="44196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12" name="Rectangle 11"/>
          <p:cNvSpPr>
            <a:spLocks noChangeArrowheads="1"/>
          </p:cNvSpPr>
          <p:nvPr/>
        </p:nvSpPr>
        <p:spPr bwMode="auto">
          <a:xfrm>
            <a:off x="495300" y="2759075"/>
            <a:ext cx="8077200" cy="1554163"/>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p>
            <a:pPr algn="ctr"/>
            <a:r>
              <a:rPr lang="en-US" baseline="0"/>
              <a:t>The number of addresses in the block can be found by using the formula </a:t>
            </a:r>
            <a:br>
              <a:rPr lang="en-US" baseline="0"/>
            </a:br>
            <a:r>
              <a:rPr lang="en-US" baseline="0"/>
              <a:t>2</a:t>
            </a:r>
            <a:r>
              <a:rPr lang="en-US" baseline="30000"/>
              <a:t>32−n</a:t>
            </a:r>
            <a:r>
              <a:rPr lang="en-US" baseline="0"/>
              <a:t>.</a:t>
            </a:r>
          </a:p>
        </p:txBody>
      </p:sp>
      <p:grpSp>
        <p:nvGrpSpPr>
          <p:cNvPr id="51213" name="Group 12"/>
          <p:cNvGrpSpPr>
            <a:grpSpLocks/>
          </p:cNvGrpSpPr>
          <p:nvPr/>
        </p:nvGrpSpPr>
        <p:grpSpPr bwMode="auto">
          <a:xfrm>
            <a:off x="457200" y="1981200"/>
            <a:ext cx="1143000" cy="566738"/>
            <a:chOff x="1200" y="1248"/>
            <a:chExt cx="720" cy="357"/>
          </a:xfrm>
        </p:grpSpPr>
        <p:pic>
          <p:nvPicPr>
            <p:cNvPr id="5121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5" name="Text Box 14"/>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800" i="1" baseline="0">
                  <a:solidFill>
                    <a:schemeClr val="hlink"/>
                  </a:solidFill>
                  <a:latin typeface="Times New Roman" pitchFamily="18" charset="0"/>
                </a:rPr>
                <a:t>Note</a:t>
              </a:r>
            </a:p>
          </p:txBody>
        </p:sp>
      </p:grpSp>
    </p:spTree>
    <p:extLst>
      <p:ext uri="{BB962C8B-B14F-4D97-AF65-F5344CB8AC3E}">
        <p14:creationId xmlns:p14="http://schemas.microsoft.com/office/powerpoint/2010/main" val="3540214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000" baseline="0">
                <a:solidFill>
                  <a:schemeClr val="bg2"/>
                </a:solidFill>
              </a:rPr>
              <a:t>19.</a:t>
            </a:r>
            <a:fld id="{6EEC1B58-7C78-4EB5-97B3-4A150A2E407E}" type="slidenum">
              <a:rPr lang="en-US" sz="2000" baseline="0" smtClean="0">
                <a:solidFill>
                  <a:schemeClr val="bg2"/>
                </a:solidFill>
              </a:rPr>
              <a:pPr/>
              <a:t>32</a:t>
            </a:fld>
            <a:endParaRPr lang="en-US" sz="2000" baseline="0">
              <a:solidFill>
                <a:schemeClr val="bg2"/>
              </a:solidFill>
            </a:endParaRPr>
          </a:p>
        </p:txBody>
      </p:sp>
      <p:sp>
        <p:nvSpPr>
          <p:cNvPr id="5222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222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222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223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223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223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223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2234" name="Rectangle 9"/>
          <p:cNvSpPr>
            <a:spLocks noChangeArrowheads="1"/>
          </p:cNvSpPr>
          <p:nvPr/>
        </p:nvSpPr>
        <p:spPr bwMode="auto">
          <a:xfrm>
            <a:off x="228600" y="1143000"/>
            <a:ext cx="8686800"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sz="2800" i="1" baseline="0">
                <a:latin typeface="Times New Roman" pitchFamily="18" charset="0"/>
              </a:rPr>
              <a:t>Find the number of addresses in Example 19.6.</a:t>
            </a:r>
          </a:p>
        </p:txBody>
      </p:sp>
      <p:sp>
        <p:nvSpPr>
          <p:cNvPr id="52235" name="Text Box 10"/>
          <p:cNvSpPr txBox="1">
            <a:spLocks noChangeArrowheads="1"/>
          </p:cNvSpPr>
          <p:nvPr/>
        </p:nvSpPr>
        <p:spPr bwMode="auto">
          <a:xfrm>
            <a:off x="1143000" y="0"/>
            <a:ext cx="24876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i="1" baseline="0">
                <a:solidFill>
                  <a:schemeClr val="hlink"/>
                </a:solidFill>
                <a:latin typeface="Times New Roman" pitchFamily="18" charset="0"/>
              </a:rPr>
              <a:t>Example 19.8</a:t>
            </a:r>
          </a:p>
        </p:txBody>
      </p:sp>
      <p:sp>
        <p:nvSpPr>
          <p:cNvPr id="52236" name="Rectangle 11"/>
          <p:cNvSpPr>
            <a:spLocks noChangeArrowheads="1"/>
          </p:cNvSpPr>
          <p:nvPr/>
        </p:nvSpPr>
        <p:spPr bwMode="auto">
          <a:xfrm>
            <a:off x="228600" y="2057400"/>
            <a:ext cx="8686800" cy="1373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sz="2800" i="1" baseline="0">
                <a:solidFill>
                  <a:schemeClr val="hlink"/>
                </a:solidFill>
                <a:latin typeface="Times New Roman" pitchFamily="18" charset="0"/>
              </a:rPr>
              <a:t>Solution</a:t>
            </a:r>
          </a:p>
          <a:p>
            <a:pPr algn="just"/>
            <a:r>
              <a:rPr lang="en-US" sz="2800" i="1" baseline="0">
                <a:latin typeface="Times New Roman" pitchFamily="18" charset="0"/>
              </a:rPr>
              <a:t>The value of n is 28, which means that number</a:t>
            </a:r>
            <a:br>
              <a:rPr lang="en-US" sz="2800" i="1" baseline="0">
                <a:latin typeface="Times New Roman" pitchFamily="18" charset="0"/>
              </a:rPr>
            </a:br>
            <a:r>
              <a:rPr lang="en-US" sz="2800" i="1" baseline="0">
                <a:latin typeface="Times New Roman" pitchFamily="18" charset="0"/>
              </a:rPr>
              <a:t>of addresses is 2 </a:t>
            </a:r>
            <a:r>
              <a:rPr lang="en-US" sz="2800" i="1" baseline="30000">
                <a:latin typeface="Times New Roman" pitchFamily="18" charset="0"/>
              </a:rPr>
              <a:t>32−28</a:t>
            </a:r>
            <a:r>
              <a:rPr lang="en-US" sz="2800" i="1" baseline="0">
                <a:latin typeface="Times New Roman" pitchFamily="18" charset="0"/>
              </a:rPr>
              <a:t> or 16.</a:t>
            </a:r>
          </a:p>
        </p:txBody>
      </p:sp>
    </p:spTree>
    <p:extLst>
      <p:ext uri="{BB962C8B-B14F-4D97-AF65-F5344CB8AC3E}">
        <p14:creationId xmlns:p14="http://schemas.microsoft.com/office/powerpoint/2010/main" val="1250344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000" baseline="0">
                <a:solidFill>
                  <a:schemeClr val="bg2"/>
                </a:solidFill>
              </a:rPr>
              <a:t>19.</a:t>
            </a:r>
            <a:fld id="{E87116D4-CFFC-47F8-925D-1F530A5DAD82}" type="slidenum">
              <a:rPr lang="en-US" sz="2000" baseline="0" smtClean="0">
                <a:solidFill>
                  <a:schemeClr val="bg2"/>
                </a:solidFill>
              </a:rPr>
              <a:pPr/>
              <a:t>33</a:t>
            </a:fld>
            <a:endParaRPr lang="en-US" sz="2000" baseline="0">
              <a:solidFill>
                <a:schemeClr val="bg2"/>
              </a:solidFill>
            </a:endParaRPr>
          </a:p>
        </p:txBody>
      </p:sp>
      <p:sp>
        <p:nvSpPr>
          <p:cNvPr id="53251"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325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3253"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325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325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3256"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325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3258" name="Rectangle 9"/>
          <p:cNvSpPr>
            <a:spLocks noChangeArrowheads="1"/>
          </p:cNvSpPr>
          <p:nvPr/>
        </p:nvSpPr>
        <p:spPr bwMode="auto">
          <a:xfrm>
            <a:off x="228600" y="914400"/>
            <a:ext cx="8686800" cy="5643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sz="2800" i="1" baseline="0">
                <a:latin typeface="Times New Roman" pitchFamily="18" charset="0"/>
              </a:rPr>
              <a:t>Another way to find the first address, the last address, and the number of addresses is to represent the mask as a 32-bit binary (or 8-digit hexadecimal) number. This is particularly useful when we are writing a program to find these pieces of information. In Example 19.5 the /28 can be represented as </a:t>
            </a:r>
          </a:p>
          <a:p>
            <a:pPr algn="ctr"/>
            <a:r>
              <a:rPr lang="en-US" sz="2800" i="1" baseline="0">
                <a:solidFill>
                  <a:schemeClr val="folHlink"/>
                </a:solidFill>
                <a:latin typeface="Times New Roman" pitchFamily="18" charset="0"/>
              </a:rPr>
              <a:t>11111111  11111111  11111111  11110000</a:t>
            </a:r>
            <a:r>
              <a:rPr lang="en-US" sz="2800" i="1" baseline="0">
                <a:latin typeface="Times New Roman" pitchFamily="18" charset="0"/>
              </a:rPr>
              <a:t> </a:t>
            </a:r>
          </a:p>
          <a:p>
            <a:pPr algn="just"/>
            <a:r>
              <a:rPr lang="en-US" sz="2800" i="1" baseline="0">
                <a:latin typeface="Times New Roman" pitchFamily="18" charset="0"/>
              </a:rPr>
              <a:t>(twenty-eight 1s and four 0s). </a:t>
            </a:r>
          </a:p>
          <a:p>
            <a:pPr algn="just"/>
            <a:endParaRPr lang="en-US" sz="2800" i="1" baseline="0">
              <a:latin typeface="Times New Roman" pitchFamily="18" charset="0"/>
            </a:endParaRPr>
          </a:p>
          <a:p>
            <a:pPr algn="just"/>
            <a:r>
              <a:rPr lang="en-US" sz="2800" i="1" baseline="0">
                <a:latin typeface="Times New Roman" pitchFamily="18" charset="0"/>
              </a:rPr>
              <a:t>Find</a:t>
            </a:r>
          </a:p>
          <a:p>
            <a:pPr algn="just"/>
            <a:r>
              <a:rPr lang="en-US" sz="2800" i="1" baseline="0">
                <a:solidFill>
                  <a:schemeClr val="hlink"/>
                </a:solidFill>
                <a:latin typeface="Times New Roman" pitchFamily="18" charset="0"/>
              </a:rPr>
              <a:t>a.</a:t>
            </a:r>
            <a:r>
              <a:rPr lang="en-US" sz="2800" i="1" baseline="0">
                <a:latin typeface="Times New Roman" pitchFamily="18" charset="0"/>
              </a:rPr>
              <a:t> The first address</a:t>
            </a:r>
          </a:p>
          <a:p>
            <a:pPr algn="just"/>
            <a:r>
              <a:rPr lang="en-US" sz="2800" i="1" baseline="0">
                <a:solidFill>
                  <a:schemeClr val="hlink"/>
                </a:solidFill>
                <a:latin typeface="Times New Roman" pitchFamily="18" charset="0"/>
              </a:rPr>
              <a:t>b.</a:t>
            </a:r>
            <a:r>
              <a:rPr lang="en-US" sz="2800" i="1" baseline="0">
                <a:latin typeface="Times New Roman" pitchFamily="18" charset="0"/>
              </a:rPr>
              <a:t> The last address</a:t>
            </a:r>
          </a:p>
          <a:p>
            <a:pPr algn="just"/>
            <a:r>
              <a:rPr lang="en-US" sz="2800" i="1" baseline="0">
                <a:solidFill>
                  <a:schemeClr val="hlink"/>
                </a:solidFill>
                <a:latin typeface="Times New Roman" pitchFamily="18" charset="0"/>
              </a:rPr>
              <a:t>c.</a:t>
            </a:r>
            <a:r>
              <a:rPr lang="en-US" sz="2800" i="1" baseline="0">
                <a:latin typeface="Times New Roman" pitchFamily="18" charset="0"/>
              </a:rPr>
              <a:t> The number of addresses.</a:t>
            </a:r>
          </a:p>
        </p:txBody>
      </p:sp>
      <p:sp>
        <p:nvSpPr>
          <p:cNvPr id="53259" name="Text Box 10"/>
          <p:cNvSpPr txBox="1">
            <a:spLocks noChangeArrowheads="1"/>
          </p:cNvSpPr>
          <p:nvPr/>
        </p:nvSpPr>
        <p:spPr bwMode="auto">
          <a:xfrm>
            <a:off x="1143000" y="0"/>
            <a:ext cx="24876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i="1" baseline="0">
                <a:solidFill>
                  <a:schemeClr val="hlink"/>
                </a:solidFill>
                <a:latin typeface="Times New Roman" pitchFamily="18" charset="0"/>
              </a:rPr>
              <a:t>Example 19.9</a:t>
            </a:r>
          </a:p>
        </p:txBody>
      </p:sp>
    </p:spTree>
    <p:extLst>
      <p:ext uri="{BB962C8B-B14F-4D97-AF65-F5344CB8AC3E}">
        <p14:creationId xmlns:p14="http://schemas.microsoft.com/office/powerpoint/2010/main" val="2243233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000" baseline="0">
                <a:solidFill>
                  <a:schemeClr val="bg2"/>
                </a:solidFill>
              </a:rPr>
              <a:t>19.</a:t>
            </a:r>
            <a:fld id="{E9617AEE-5755-473A-B667-4BCC0FE0EC53}" type="slidenum">
              <a:rPr lang="en-US" sz="2000" baseline="0" smtClean="0">
                <a:solidFill>
                  <a:schemeClr val="bg2"/>
                </a:solidFill>
              </a:rPr>
              <a:pPr/>
              <a:t>34</a:t>
            </a:fld>
            <a:endParaRPr lang="en-US" sz="2000" baseline="0">
              <a:solidFill>
                <a:schemeClr val="bg2"/>
              </a:solidFill>
            </a:endParaRPr>
          </a:p>
        </p:txBody>
      </p:sp>
      <p:sp>
        <p:nvSpPr>
          <p:cNvPr id="54275"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427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4277"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427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427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4280"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428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4282" name="Rectangle 9"/>
          <p:cNvSpPr>
            <a:spLocks noChangeArrowheads="1"/>
          </p:cNvSpPr>
          <p:nvPr/>
        </p:nvSpPr>
        <p:spPr bwMode="auto">
          <a:xfrm>
            <a:off x="228600" y="1295400"/>
            <a:ext cx="8686800" cy="2227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sz="2800" i="1" baseline="0">
                <a:solidFill>
                  <a:schemeClr val="hlink"/>
                </a:solidFill>
                <a:latin typeface="Times New Roman" pitchFamily="18" charset="0"/>
              </a:rPr>
              <a:t>Solution</a:t>
            </a:r>
          </a:p>
          <a:p>
            <a:pPr algn="just"/>
            <a:r>
              <a:rPr lang="en-US" sz="2800" i="1" baseline="0">
                <a:solidFill>
                  <a:schemeClr val="hlink"/>
                </a:solidFill>
                <a:latin typeface="Times New Roman" pitchFamily="18" charset="0"/>
              </a:rPr>
              <a:t>a.</a:t>
            </a:r>
            <a:r>
              <a:rPr lang="en-US" sz="2800" i="1" baseline="0">
                <a:latin typeface="Times New Roman" pitchFamily="18" charset="0"/>
              </a:rPr>
              <a:t> The first address can be found by ANDing the given</a:t>
            </a:r>
            <a:br>
              <a:rPr lang="en-US" sz="2800" i="1" baseline="0">
                <a:latin typeface="Times New Roman" pitchFamily="18" charset="0"/>
              </a:rPr>
            </a:br>
            <a:r>
              <a:rPr lang="en-US" sz="2800" i="1" baseline="0">
                <a:latin typeface="Times New Roman" pitchFamily="18" charset="0"/>
              </a:rPr>
              <a:t>     addresses with the mask. ANDing here is done bit by</a:t>
            </a:r>
            <a:br>
              <a:rPr lang="en-US" sz="2800" i="1" baseline="0">
                <a:latin typeface="Times New Roman" pitchFamily="18" charset="0"/>
              </a:rPr>
            </a:br>
            <a:r>
              <a:rPr lang="en-US" sz="2800" i="1" baseline="0">
                <a:latin typeface="Times New Roman" pitchFamily="18" charset="0"/>
              </a:rPr>
              <a:t>     bit. The result of ANDing 2 bits is 1 if both bits are 1s;</a:t>
            </a:r>
            <a:br>
              <a:rPr lang="en-US" sz="2800" i="1" baseline="0">
                <a:latin typeface="Times New Roman" pitchFamily="18" charset="0"/>
              </a:rPr>
            </a:br>
            <a:r>
              <a:rPr lang="en-US" sz="2800" i="1" baseline="0">
                <a:latin typeface="Times New Roman" pitchFamily="18" charset="0"/>
              </a:rPr>
              <a:t>     the result is 0 otherwise.</a:t>
            </a:r>
          </a:p>
        </p:txBody>
      </p:sp>
      <p:sp>
        <p:nvSpPr>
          <p:cNvPr id="54283" name="Text Box 10"/>
          <p:cNvSpPr txBox="1">
            <a:spLocks noChangeArrowheads="1"/>
          </p:cNvSpPr>
          <p:nvPr/>
        </p:nvSpPr>
        <p:spPr bwMode="auto">
          <a:xfrm>
            <a:off x="1143000" y="0"/>
            <a:ext cx="45291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i="1" baseline="0">
                <a:solidFill>
                  <a:schemeClr val="hlink"/>
                </a:solidFill>
                <a:latin typeface="Times New Roman" pitchFamily="18" charset="0"/>
              </a:rPr>
              <a:t>Example 19.9 (continued)</a:t>
            </a:r>
          </a:p>
        </p:txBody>
      </p:sp>
      <p:pic>
        <p:nvPicPr>
          <p:cNvPr id="5428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3" y="3857625"/>
            <a:ext cx="8034337" cy="1323975"/>
          </a:xfrm>
          <a:prstGeom prst="rect">
            <a:avLst/>
          </a:prstGeom>
          <a:noFill/>
          <a:ln w="57150" cmpd="thickThin">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264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000" baseline="0">
                <a:solidFill>
                  <a:schemeClr val="bg2"/>
                </a:solidFill>
              </a:rPr>
              <a:t>19.</a:t>
            </a:r>
            <a:fld id="{27AA23B6-FE08-415E-97EB-5A143C91BD7A}" type="slidenum">
              <a:rPr lang="en-US" sz="2000" baseline="0" smtClean="0">
                <a:solidFill>
                  <a:schemeClr val="bg2"/>
                </a:solidFill>
              </a:rPr>
              <a:pPr/>
              <a:t>35</a:t>
            </a:fld>
            <a:endParaRPr lang="en-US" sz="2000" baseline="0">
              <a:solidFill>
                <a:schemeClr val="bg2"/>
              </a:solidFill>
            </a:endParaRPr>
          </a:p>
        </p:txBody>
      </p:sp>
      <p:sp>
        <p:nvSpPr>
          <p:cNvPr id="55299"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530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5301"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530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530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5304"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530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5306" name="Rectangle 9"/>
          <p:cNvSpPr>
            <a:spLocks noChangeArrowheads="1"/>
          </p:cNvSpPr>
          <p:nvPr/>
        </p:nvSpPr>
        <p:spPr bwMode="auto">
          <a:xfrm>
            <a:off x="228600" y="1143000"/>
            <a:ext cx="8686800" cy="2654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sz="2800" i="1" baseline="0">
                <a:solidFill>
                  <a:schemeClr val="hlink"/>
                </a:solidFill>
                <a:latin typeface="Times New Roman" pitchFamily="18" charset="0"/>
              </a:rPr>
              <a:t>b.</a:t>
            </a:r>
            <a:r>
              <a:rPr lang="en-US" sz="2800" i="1" baseline="0">
                <a:latin typeface="Times New Roman" pitchFamily="18" charset="0"/>
              </a:rPr>
              <a:t> The last address can be found by ORing the given</a:t>
            </a:r>
            <a:br>
              <a:rPr lang="en-US" sz="2800" i="1" baseline="0">
                <a:latin typeface="Times New Roman" pitchFamily="18" charset="0"/>
              </a:rPr>
            </a:br>
            <a:r>
              <a:rPr lang="en-US" sz="2800" i="1" baseline="0">
                <a:latin typeface="Times New Roman" pitchFamily="18" charset="0"/>
              </a:rPr>
              <a:t>     addresses with the complement of the mask. ORing</a:t>
            </a:r>
            <a:br>
              <a:rPr lang="en-US" sz="2800" i="1" baseline="0">
                <a:latin typeface="Times New Roman" pitchFamily="18" charset="0"/>
              </a:rPr>
            </a:br>
            <a:r>
              <a:rPr lang="en-US" sz="2800" i="1" baseline="0">
                <a:latin typeface="Times New Roman" pitchFamily="18" charset="0"/>
              </a:rPr>
              <a:t>     here is done bit by bit. The result of ORing 2 bits is 0 if</a:t>
            </a:r>
            <a:br>
              <a:rPr lang="en-US" sz="2800" i="1" baseline="0">
                <a:latin typeface="Times New Roman" pitchFamily="18" charset="0"/>
              </a:rPr>
            </a:br>
            <a:r>
              <a:rPr lang="en-US" sz="2800" i="1" baseline="0">
                <a:latin typeface="Times New Roman" pitchFamily="18" charset="0"/>
              </a:rPr>
              <a:t>     both bits are 0s; the result is 1 otherwise. The</a:t>
            </a:r>
            <a:br>
              <a:rPr lang="en-US" sz="2800" i="1" baseline="0">
                <a:latin typeface="Times New Roman" pitchFamily="18" charset="0"/>
              </a:rPr>
            </a:br>
            <a:r>
              <a:rPr lang="en-US" sz="2800" i="1" baseline="0">
                <a:latin typeface="Times New Roman" pitchFamily="18" charset="0"/>
              </a:rPr>
              <a:t>     complement of a number is found by changing each 1</a:t>
            </a:r>
            <a:br>
              <a:rPr lang="en-US" sz="2800" i="1" baseline="0">
                <a:latin typeface="Times New Roman" pitchFamily="18" charset="0"/>
              </a:rPr>
            </a:br>
            <a:r>
              <a:rPr lang="en-US" sz="2800" i="1" baseline="0">
                <a:latin typeface="Times New Roman" pitchFamily="18" charset="0"/>
              </a:rPr>
              <a:t>     to 0 and each 0 to 1.</a:t>
            </a:r>
          </a:p>
        </p:txBody>
      </p:sp>
      <p:sp>
        <p:nvSpPr>
          <p:cNvPr id="55307" name="Text Box 10"/>
          <p:cNvSpPr txBox="1">
            <a:spLocks noChangeArrowheads="1"/>
          </p:cNvSpPr>
          <p:nvPr/>
        </p:nvSpPr>
        <p:spPr bwMode="auto">
          <a:xfrm>
            <a:off x="1143000" y="0"/>
            <a:ext cx="45291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i="1" baseline="0">
                <a:solidFill>
                  <a:schemeClr val="hlink"/>
                </a:solidFill>
                <a:latin typeface="Times New Roman" pitchFamily="18" charset="0"/>
              </a:rPr>
              <a:t>Example 19.9 (continued)</a:t>
            </a:r>
          </a:p>
        </p:txBody>
      </p:sp>
      <p:pic>
        <p:nvPicPr>
          <p:cNvPr id="5530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086225"/>
            <a:ext cx="8702675" cy="1323975"/>
          </a:xfrm>
          <a:prstGeom prst="rect">
            <a:avLst/>
          </a:prstGeom>
          <a:noFill/>
          <a:ln w="57150" cmpd="thickThin">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646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000" baseline="0">
                <a:solidFill>
                  <a:schemeClr val="bg2"/>
                </a:solidFill>
              </a:rPr>
              <a:t>19.</a:t>
            </a:r>
            <a:fld id="{46002E46-954E-4C17-8D75-E8D31CF0D4A0}" type="slidenum">
              <a:rPr lang="en-US" sz="2000" baseline="0" smtClean="0">
                <a:solidFill>
                  <a:schemeClr val="bg2"/>
                </a:solidFill>
              </a:rPr>
              <a:pPr/>
              <a:t>36</a:t>
            </a:fld>
            <a:endParaRPr lang="en-US" sz="2000" baseline="0">
              <a:solidFill>
                <a:schemeClr val="bg2"/>
              </a:solidFill>
            </a:endParaRPr>
          </a:p>
        </p:txBody>
      </p:sp>
      <p:sp>
        <p:nvSpPr>
          <p:cNvPr id="56323" name="Line 2"/>
          <p:cNvSpPr>
            <a:spLocks noChangeShapeType="1"/>
          </p:cNvSpPr>
          <p:nvPr/>
        </p:nvSpPr>
        <p:spPr bwMode="auto">
          <a:xfrm>
            <a:off x="152400" y="152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6324" name="Line 3"/>
          <p:cNvSpPr>
            <a:spLocks noChangeShapeType="1"/>
          </p:cNvSpPr>
          <p:nvPr/>
        </p:nvSpPr>
        <p:spPr bwMode="auto">
          <a:xfrm>
            <a:off x="152400" y="990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6325" name="Text Box 4"/>
          <p:cNvSpPr txBox="1">
            <a:spLocks noChangeArrowheads="1"/>
          </p:cNvSpPr>
          <p:nvPr/>
        </p:nvSpPr>
        <p:spPr bwMode="auto">
          <a:xfrm>
            <a:off x="304800" y="381000"/>
            <a:ext cx="7496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400" baseline="0">
                <a:solidFill>
                  <a:schemeClr val="folHlink"/>
                </a:solidFill>
                <a:latin typeface="Times New Roman" pitchFamily="18" charset="0"/>
              </a:rPr>
              <a:t>Figure 19.4  </a:t>
            </a:r>
            <a:r>
              <a:rPr lang="en-US" sz="2000" i="1" baseline="0">
                <a:latin typeface="Times New Roman" pitchFamily="18" charset="0"/>
              </a:rPr>
              <a:t>A network configuration for the block 205.16.37.32/28</a:t>
            </a:r>
          </a:p>
        </p:txBody>
      </p:sp>
      <p:sp>
        <p:nvSpPr>
          <p:cNvPr id="56326"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563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0"/>
            <a:ext cx="8016875"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603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000" baseline="0">
                <a:solidFill>
                  <a:schemeClr val="bg2"/>
                </a:solidFill>
              </a:rPr>
              <a:t>19.</a:t>
            </a:r>
            <a:fld id="{06747EC8-ECE4-4AF1-A1CB-2EE4F7027263}" type="slidenum">
              <a:rPr lang="en-US" sz="2000" baseline="0" smtClean="0">
                <a:solidFill>
                  <a:schemeClr val="bg2"/>
                </a:solidFill>
              </a:rPr>
              <a:pPr/>
              <a:t>37</a:t>
            </a:fld>
            <a:endParaRPr lang="en-US" sz="2000" baseline="0">
              <a:solidFill>
                <a:schemeClr val="bg2"/>
              </a:solidFill>
            </a:endParaRPr>
          </a:p>
        </p:txBody>
      </p:sp>
      <p:sp>
        <p:nvSpPr>
          <p:cNvPr id="5734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734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734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735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735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735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735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baseline="0">
              <a:latin typeface="Tahoma" pitchFamily="34" charset="0"/>
            </a:endParaRPr>
          </a:p>
        </p:txBody>
      </p:sp>
      <p:sp>
        <p:nvSpPr>
          <p:cNvPr id="57354" name="Line 9"/>
          <p:cNvSpPr>
            <a:spLocks noChangeShapeType="1"/>
          </p:cNvSpPr>
          <p:nvPr/>
        </p:nvSpPr>
        <p:spPr bwMode="auto">
          <a:xfrm>
            <a:off x="457200" y="26670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7355" name="Line 10"/>
          <p:cNvSpPr>
            <a:spLocks noChangeShapeType="1"/>
          </p:cNvSpPr>
          <p:nvPr/>
        </p:nvSpPr>
        <p:spPr bwMode="auto">
          <a:xfrm>
            <a:off x="458788" y="54102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7356" name="Rectangle 11"/>
          <p:cNvSpPr>
            <a:spLocks noChangeArrowheads="1"/>
          </p:cNvSpPr>
          <p:nvPr/>
        </p:nvSpPr>
        <p:spPr bwMode="auto">
          <a:xfrm>
            <a:off x="495300" y="2759075"/>
            <a:ext cx="8077200" cy="2528888"/>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p>
            <a:pPr algn="ctr"/>
            <a:r>
              <a:rPr lang="en-US" baseline="0"/>
              <a:t>The first address in a block is </a:t>
            </a:r>
            <a:br>
              <a:rPr lang="en-US" baseline="0"/>
            </a:br>
            <a:r>
              <a:rPr lang="en-US" baseline="0"/>
              <a:t>normally not assigned to any device; </a:t>
            </a:r>
            <a:br>
              <a:rPr lang="en-US" baseline="0"/>
            </a:br>
            <a:r>
              <a:rPr lang="en-US" baseline="0"/>
              <a:t>it is used as the network address that represents the organization </a:t>
            </a:r>
            <a:br>
              <a:rPr lang="en-US" baseline="0"/>
            </a:br>
            <a:r>
              <a:rPr lang="en-US" baseline="0"/>
              <a:t>to the rest of the world.</a:t>
            </a:r>
          </a:p>
        </p:txBody>
      </p:sp>
      <p:grpSp>
        <p:nvGrpSpPr>
          <p:cNvPr id="57357" name="Group 12"/>
          <p:cNvGrpSpPr>
            <a:grpSpLocks/>
          </p:cNvGrpSpPr>
          <p:nvPr/>
        </p:nvGrpSpPr>
        <p:grpSpPr bwMode="auto">
          <a:xfrm>
            <a:off x="457200" y="1981200"/>
            <a:ext cx="1143000" cy="566738"/>
            <a:chOff x="1200" y="1248"/>
            <a:chExt cx="720" cy="357"/>
          </a:xfrm>
        </p:grpSpPr>
        <p:pic>
          <p:nvPicPr>
            <p:cNvPr id="57358"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9" name="Text Box 14"/>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sz="2800" i="1" baseline="0">
                  <a:solidFill>
                    <a:schemeClr val="hlink"/>
                  </a:solidFill>
                  <a:latin typeface="Times New Roman" pitchFamily="18" charset="0"/>
                </a:rPr>
                <a:t>Note</a:t>
              </a:r>
            </a:p>
          </p:txBody>
        </p:sp>
      </p:grpSp>
    </p:spTree>
    <p:extLst>
      <p:ext uri="{BB962C8B-B14F-4D97-AF65-F5344CB8AC3E}">
        <p14:creationId xmlns:p14="http://schemas.microsoft.com/office/powerpoint/2010/main" val="765719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t>Two level hierarchy - Three level hierarchy- subnet mask - Address aggregation- problem solving</a:t>
            </a:r>
            <a:r>
              <a:rPr lang="en-US" dirty="0"/>
              <a:t>.</a:t>
            </a:r>
            <a:endParaRPr lang="en-IN"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2890792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b="1" dirty="0"/>
              <a:t>Hierarchy of IPv4 Addressing</a:t>
            </a:r>
          </a:p>
        </p:txBody>
      </p:sp>
      <p:sp>
        <p:nvSpPr>
          <p:cNvPr id="37891" name="Content Placeholder 2"/>
          <p:cNvSpPr>
            <a:spLocks noGrp="1"/>
          </p:cNvSpPr>
          <p:nvPr>
            <p:ph idx="1"/>
          </p:nvPr>
        </p:nvSpPr>
        <p:spPr/>
        <p:txBody>
          <a:bodyPr/>
          <a:lstStyle/>
          <a:p>
            <a:r>
              <a:rPr lang="en-US" altLang="en-US"/>
              <a:t>Each address in the block can be considered as a two-level hierarchical structure: the leftmost </a:t>
            </a:r>
            <a:r>
              <a:rPr lang="en-US" altLang="en-US" i="1"/>
              <a:t>n</a:t>
            </a:r>
            <a:r>
              <a:rPr lang="en-US" altLang="en-US"/>
              <a:t> bits (prefix) define </a:t>
            </a:r>
            <a:br>
              <a:rPr lang="en-US" altLang="en-US"/>
            </a:br>
            <a:r>
              <a:rPr lang="en-US" altLang="en-US"/>
              <a:t>the network; the rightmost 32 − </a:t>
            </a:r>
            <a:r>
              <a:rPr lang="en-US" altLang="en-US" i="1"/>
              <a:t>n</a:t>
            </a:r>
            <a:r>
              <a:rPr lang="en-US" altLang="en-US"/>
              <a:t> bits define the host.</a:t>
            </a:r>
          </a:p>
          <a:p>
            <a:r>
              <a:rPr lang="en-US" altLang="en-US"/>
              <a:t>Why Hierarchy? </a:t>
            </a:r>
          </a:p>
          <a:p>
            <a:pPr lvl="1"/>
            <a:endParaRPr lang="en-US" altLang="en-US"/>
          </a:p>
          <a:p>
            <a:endParaRPr lang="en-US" altLang="en-US"/>
          </a:p>
        </p:txBody>
      </p:sp>
      <p:sp>
        <p:nvSpPr>
          <p:cNvPr id="4" name="Slide Number Placeholder 3"/>
          <p:cNvSpPr>
            <a:spLocks noGrp="1"/>
          </p:cNvSpPr>
          <p:nvPr>
            <p:ph type="sldNum" sz="quarter" idx="12"/>
          </p:nvPr>
        </p:nvSpPr>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1200">
                <a:solidFill>
                  <a:srgbClr val="B5A788"/>
                </a:solidFill>
              </a:rPr>
              <a:t>19.</a:t>
            </a:r>
            <a:fld id="{D016661C-AE04-48A8-9A83-C1D6C498A530}" type="slidenum">
              <a:rPr lang="en-US" altLang="en-US" sz="1200">
                <a:solidFill>
                  <a:srgbClr val="B5A788"/>
                </a:solidFill>
              </a:rPr>
              <a:pPr/>
              <a:t>39</a:t>
            </a:fld>
            <a:endParaRPr lang="en-US" altLang="en-US" sz="1200">
              <a:solidFill>
                <a:srgbClr val="B5A788"/>
              </a:solidFill>
            </a:endParaRPr>
          </a:p>
        </p:txBody>
      </p:sp>
    </p:spTree>
    <p:extLst>
      <p:ext uri="{BB962C8B-B14F-4D97-AF65-F5344CB8AC3E}">
        <p14:creationId xmlns:p14="http://schemas.microsoft.com/office/powerpoint/2010/main" val="2632633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IPv4</a:t>
            </a:r>
          </a:p>
        </p:txBody>
      </p:sp>
      <p:sp>
        <p:nvSpPr>
          <p:cNvPr id="3" name="Content Placeholder 2"/>
          <p:cNvSpPr>
            <a:spLocks noGrp="1"/>
          </p:cNvSpPr>
          <p:nvPr>
            <p:ph idx="1"/>
          </p:nvPr>
        </p:nvSpPr>
        <p:spPr/>
        <p:txBody>
          <a:bodyPr>
            <a:noAutofit/>
          </a:bodyPr>
          <a:lstStyle/>
          <a:p>
            <a:pPr>
              <a:lnSpc>
                <a:spcPct val="150000"/>
              </a:lnSpc>
            </a:pPr>
            <a:r>
              <a:rPr lang="en-IN" sz="2400" dirty="0"/>
              <a:t>32 bits long</a:t>
            </a:r>
          </a:p>
          <a:p>
            <a:pPr lvl="1">
              <a:lnSpc>
                <a:spcPct val="150000"/>
              </a:lnSpc>
            </a:pPr>
            <a:r>
              <a:rPr lang="en-IN" sz="2000" dirty="0"/>
              <a:t>An </a:t>
            </a:r>
            <a:r>
              <a:rPr lang="en-IN" sz="2000" b="1" dirty="0"/>
              <a:t>IPv4 address is a 32-bit address that </a:t>
            </a:r>
            <a:r>
              <a:rPr lang="en-IN" sz="2000" b="1" i="1" dirty="0"/>
              <a:t>uniquely and universally defines the connection </a:t>
            </a:r>
            <a:r>
              <a:rPr lang="en-IN" sz="2000" dirty="0"/>
              <a:t>of a device (for example, a computer or a router) to the Internet.</a:t>
            </a:r>
          </a:p>
          <a:p>
            <a:pPr>
              <a:lnSpc>
                <a:spcPct val="150000"/>
              </a:lnSpc>
            </a:pPr>
            <a:r>
              <a:rPr lang="en-IN" sz="2400" dirty="0"/>
              <a:t>Unique and Universal.</a:t>
            </a:r>
          </a:p>
          <a:p>
            <a:pPr lvl="1">
              <a:lnSpc>
                <a:spcPct val="150000"/>
              </a:lnSpc>
            </a:pPr>
            <a:r>
              <a:rPr lang="en-IN" sz="2000" dirty="0"/>
              <a:t>Two devices on the Internet can never have the same address at the same time</a:t>
            </a:r>
          </a:p>
          <a:p>
            <a:pPr lvl="1">
              <a:lnSpc>
                <a:spcPct val="150000"/>
              </a:lnSpc>
            </a:pPr>
            <a:r>
              <a:rPr lang="en-IN" sz="2000" dirty="0"/>
              <a:t>Addressing system must be accepted by any host that wants to be connected to the Internet.</a:t>
            </a:r>
          </a:p>
          <a:p>
            <a:pPr>
              <a:lnSpc>
                <a:spcPct val="150000"/>
              </a:lnSpc>
            </a:pPr>
            <a:endParaRPr lang="en-IN" sz="2400" dirty="0"/>
          </a:p>
        </p:txBody>
      </p:sp>
    </p:spTree>
    <p:extLst>
      <p:ext uri="{BB962C8B-B14F-4D97-AF65-F5344CB8AC3E}">
        <p14:creationId xmlns:p14="http://schemas.microsoft.com/office/powerpoint/2010/main" val="1368831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1"/>
          <p:cNvSpPr>
            <a:spLocks noGrp="1"/>
          </p:cNvSpPr>
          <p:nvPr>
            <p:ph type="sldNum" sz="quarter" idx="12"/>
          </p:nvPr>
        </p:nvSpPr>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1200">
                <a:solidFill>
                  <a:srgbClr val="B5A788"/>
                </a:solidFill>
              </a:rPr>
              <a:t>19.</a:t>
            </a:r>
            <a:fld id="{B9013EB5-21E4-4278-8074-C6874441D5E4}" type="slidenum">
              <a:rPr lang="en-US" altLang="en-US" sz="1200">
                <a:solidFill>
                  <a:srgbClr val="B5A788"/>
                </a:solidFill>
              </a:rPr>
              <a:pPr/>
              <a:t>40</a:t>
            </a:fld>
            <a:endParaRPr lang="en-US" altLang="en-US" sz="1200">
              <a:solidFill>
                <a:srgbClr val="B5A788"/>
              </a:solidFill>
            </a:endParaRPr>
          </a:p>
        </p:txBody>
      </p:sp>
      <p:sp>
        <p:nvSpPr>
          <p:cNvPr id="38915" name="Line 2"/>
          <p:cNvSpPr>
            <a:spLocks noChangeShapeType="1"/>
          </p:cNvSpPr>
          <p:nvPr/>
        </p:nvSpPr>
        <p:spPr bwMode="auto">
          <a:xfrm>
            <a:off x="152400" y="152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916" name="Line 3"/>
          <p:cNvSpPr>
            <a:spLocks noChangeShapeType="1"/>
          </p:cNvSpPr>
          <p:nvPr/>
        </p:nvSpPr>
        <p:spPr bwMode="auto">
          <a:xfrm>
            <a:off x="152400" y="990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917" name="Text Box 4"/>
          <p:cNvSpPr txBox="1">
            <a:spLocks noChangeArrowheads="1"/>
          </p:cNvSpPr>
          <p:nvPr/>
        </p:nvSpPr>
        <p:spPr bwMode="auto">
          <a:xfrm>
            <a:off x="304800" y="381000"/>
            <a:ext cx="6269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400" baseline="0">
                <a:solidFill>
                  <a:schemeClr val="folHlink"/>
                </a:solidFill>
                <a:latin typeface="Times New Roman" panose="02020603050405020304" pitchFamily="18" charset="0"/>
              </a:rPr>
              <a:t>Figure 19.5  </a:t>
            </a:r>
            <a:r>
              <a:rPr lang="en-US" altLang="en-US" sz="2000" i="1" baseline="0">
                <a:latin typeface="Times New Roman" panose="02020603050405020304" pitchFamily="18" charset="0"/>
              </a:rPr>
              <a:t>Two levels of hierarchy in an IPv4 address</a:t>
            </a:r>
          </a:p>
        </p:txBody>
      </p:sp>
      <p:sp>
        <p:nvSpPr>
          <p:cNvPr id="38918"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3891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663" y="2006600"/>
            <a:ext cx="5400675"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3654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899592" y="404664"/>
            <a:ext cx="7791450" cy="1143000"/>
          </a:xfrm>
        </p:spPr>
        <p:txBody>
          <a:bodyPr/>
          <a:lstStyle/>
          <a:p>
            <a:pPr>
              <a:defRPr/>
            </a:pPr>
            <a:r>
              <a:rPr lang="en-US" b="1" dirty="0"/>
              <a:t>Two Level of Hierarchy</a:t>
            </a:r>
          </a:p>
        </p:txBody>
      </p:sp>
      <p:sp>
        <p:nvSpPr>
          <p:cNvPr id="36866" name="Slide Number Placeholder 1"/>
          <p:cNvSpPr>
            <a:spLocks noGrp="1"/>
          </p:cNvSpPr>
          <p:nvPr>
            <p:ph type="sldNum" sz="quarter" idx="12"/>
          </p:nvPr>
        </p:nvSpPr>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1200">
                <a:solidFill>
                  <a:srgbClr val="B5A788"/>
                </a:solidFill>
              </a:rPr>
              <a:t>19.</a:t>
            </a:r>
            <a:fld id="{260030C7-810D-48DB-BEAD-1B9B35412F51}" type="slidenum">
              <a:rPr lang="en-US" altLang="en-US" sz="1200">
                <a:solidFill>
                  <a:srgbClr val="B5A788"/>
                </a:solidFill>
              </a:rPr>
              <a:pPr/>
              <a:t>41</a:t>
            </a:fld>
            <a:endParaRPr lang="en-US" altLang="en-US" sz="1200">
              <a:solidFill>
                <a:srgbClr val="B5A788"/>
              </a:solidFill>
            </a:endParaRPr>
          </a:p>
        </p:txBody>
      </p:sp>
      <p:pic>
        <p:nvPicPr>
          <p:cNvPr id="3994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470150"/>
            <a:ext cx="680402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7026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143000" y="274638"/>
            <a:ext cx="7791450" cy="1143000"/>
          </a:xfrm>
        </p:spPr>
        <p:txBody>
          <a:bodyPr/>
          <a:lstStyle/>
          <a:p>
            <a:pPr>
              <a:defRPr/>
            </a:pPr>
            <a:r>
              <a:rPr lang="en-US" b="1" dirty="0"/>
              <a:t>Three Level of Hierarchy</a:t>
            </a:r>
          </a:p>
        </p:txBody>
      </p:sp>
      <p:sp>
        <p:nvSpPr>
          <p:cNvPr id="39938" name="Slide Number Placeholder 1"/>
          <p:cNvSpPr>
            <a:spLocks noGrp="1"/>
          </p:cNvSpPr>
          <p:nvPr>
            <p:ph type="sldNum" sz="quarter" idx="12"/>
          </p:nvPr>
        </p:nvSpPr>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1200">
                <a:solidFill>
                  <a:srgbClr val="B5A788"/>
                </a:solidFill>
              </a:rPr>
              <a:t>19.</a:t>
            </a:r>
            <a:fld id="{0EE5E9D2-3B0A-45EC-A3BE-DE3998F0C520}" type="slidenum">
              <a:rPr lang="en-US" altLang="en-US" sz="1200">
                <a:solidFill>
                  <a:srgbClr val="B5A788"/>
                </a:solidFill>
              </a:rPr>
              <a:pPr/>
              <a:t>42</a:t>
            </a:fld>
            <a:endParaRPr lang="en-US" altLang="en-US" sz="1200">
              <a:solidFill>
                <a:srgbClr val="B5A788"/>
              </a:solidFill>
            </a:endParaRPr>
          </a:p>
        </p:txBody>
      </p:sp>
      <p:pic>
        <p:nvPicPr>
          <p:cNvPr id="4198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2805113"/>
            <a:ext cx="8110953" cy="1631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0074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latin typeface="+mn-lt"/>
              </a:rPr>
              <a:t>Address Aggregation</a:t>
            </a:r>
            <a:endParaRPr lang="en-IN" b="1" dirty="0">
              <a:latin typeface="+mn-lt"/>
            </a:endParaRPr>
          </a:p>
        </p:txBody>
      </p:sp>
      <p:sp>
        <p:nvSpPr>
          <p:cNvPr id="4" name="Content Placeholder 3"/>
          <p:cNvSpPr>
            <a:spLocks noGrp="1"/>
          </p:cNvSpPr>
          <p:nvPr>
            <p:ph idx="1"/>
          </p:nvPr>
        </p:nvSpPr>
        <p:spPr/>
        <p:txBody>
          <a:bodyPr>
            <a:normAutofit/>
          </a:bodyPr>
          <a:lstStyle/>
          <a:p>
            <a:pPr algn="just"/>
            <a:r>
              <a:rPr lang="en-US" sz="2800" dirty="0"/>
              <a:t>IP Address Aggregator is a utility developed to automate minimization process and convert bunch of IPv4 addresses into smallest continuous range(s) possible. IP aggregation is commonly performed by network engineers working with BGP &amp; routers.</a:t>
            </a:r>
          </a:p>
          <a:p>
            <a:pPr algn="just"/>
            <a:r>
              <a:rPr lang="en-US" sz="2800" dirty="0"/>
              <a:t>This utility will help webmasters to configure server firewalls, apache, address masks and so on.</a:t>
            </a:r>
            <a:endParaRPr lang="en-IN" sz="2800" dirty="0"/>
          </a:p>
        </p:txBody>
      </p:sp>
    </p:spTree>
    <p:extLst>
      <p:ext uri="{BB962C8B-B14F-4D97-AF65-F5344CB8AC3E}">
        <p14:creationId xmlns:p14="http://schemas.microsoft.com/office/powerpoint/2010/main" val="4140771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t>Special addresses.</a:t>
            </a:r>
            <a:br>
              <a:rPr lang="en-IN" b="1" dirty="0"/>
            </a:br>
            <a:r>
              <a:rPr lang="en-US" b="1" dirty="0"/>
              <a:t>Special Blocks and Special addresses in each block.</a:t>
            </a:r>
            <a:br>
              <a:rPr lang="en-IN" b="1" dirty="0"/>
            </a:br>
            <a:r>
              <a:rPr lang="en-US" b="1" dirty="0"/>
              <a:t>Introduction to IPv6 address.</a:t>
            </a:r>
            <a:endParaRPr lang="en-IN" b="1"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35337043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i="1" dirty="0">
                <a:latin typeface="+mn-lt"/>
              </a:rPr>
              <a:t>Special Addresses</a:t>
            </a:r>
            <a:br>
              <a:rPr lang="en-IN" b="1" i="1" dirty="0">
                <a:latin typeface="+mn-lt"/>
              </a:rPr>
            </a:br>
            <a:endParaRPr lang="en-IN" b="1" dirty="0">
              <a:latin typeface="+mn-lt"/>
            </a:endParaRPr>
          </a:p>
        </p:txBody>
      </p:sp>
      <p:sp>
        <p:nvSpPr>
          <p:cNvPr id="3" name="Content Placeholder 2"/>
          <p:cNvSpPr>
            <a:spLocks noGrp="1"/>
          </p:cNvSpPr>
          <p:nvPr>
            <p:ph idx="1"/>
          </p:nvPr>
        </p:nvSpPr>
        <p:spPr/>
        <p:txBody>
          <a:bodyPr>
            <a:normAutofit/>
          </a:bodyPr>
          <a:lstStyle/>
          <a:p>
            <a:r>
              <a:rPr lang="en-US" sz="2800" i="1" dirty="0"/>
              <a:t>This-host </a:t>
            </a:r>
            <a:r>
              <a:rPr lang="en-US" sz="2800" dirty="0"/>
              <a:t>address</a:t>
            </a:r>
          </a:p>
          <a:p>
            <a:r>
              <a:rPr lang="en-US" sz="2800" i="1" dirty="0"/>
              <a:t>Limited-broadcast </a:t>
            </a:r>
            <a:r>
              <a:rPr lang="en-US" sz="2800" dirty="0"/>
              <a:t>address</a:t>
            </a:r>
          </a:p>
          <a:p>
            <a:r>
              <a:rPr lang="en-US" sz="2800" i="1" dirty="0"/>
              <a:t>Loopback </a:t>
            </a:r>
            <a:r>
              <a:rPr lang="en-US" sz="2800" dirty="0"/>
              <a:t>address</a:t>
            </a:r>
          </a:p>
          <a:p>
            <a:r>
              <a:rPr lang="en-US" sz="2800" i="1" dirty="0"/>
              <a:t>Private </a:t>
            </a:r>
            <a:r>
              <a:rPr lang="en-US" sz="2800" dirty="0"/>
              <a:t>addresses</a:t>
            </a:r>
          </a:p>
          <a:p>
            <a:r>
              <a:rPr lang="en-US" sz="2800" i="1" dirty="0"/>
              <a:t>Multicast </a:t>
            </a:r>
            <a:r>
              <a:rPr lang="en-US" sz="2800" dirty="0"/>
              <a:t>addresses.</a:t>
            </a:r>
            <a:endParaRPr lang="en-IN" sz="2800" dirty="0"/>
          </a:p>
        </p:txBody>
      </p:sp>
      <p:sp>
        <p:nvSpPr>
          <p:cNvPr id="4" name="Footer Placeholder 3"/>
          <p:cNvSpPr>
            <a:spLocks noGrp="1"/>
          </p:cNvSpPr>
          <p:nvPr>
            <p:ph type="ftr" sz="quarter" idx="11"/>
          </p:nvPr>
        </p:nvSpPr>
        <p:spPr/>
        <p:txBody>
          <a:bodyPr/>
          <a:lstStyle/>
          <a:p>
            <a:r>
              <a:rPr lang="en-IN"/>
              <a:t>M.RAJALAKSHMI</a:t>
            </a:r>
          </a:p>
        </p:txBody>
      </p:sp>
      <p:sp>
        <p:nvSpPr>
          <p:cNvPr id="5" name="Slide Number Placeholder 4"/>
          <p:cNvSpPr>
            <a:spLocks noGrp="1"/>
          </p:cNvSpPr>
          <p:nvPr>
            <p:ph type="sldNum" sz="quarter" idx="12"/>
          </p:nvPr>
        </p:nvSpPr>
        <p:spPr/>
        <p:txBody>
          <a:bodyPr/>
          <a:lstStyle/>
          <a:p>
            <a:fld id="{324E6362-DE5F-4A2F-9244-6BAA8CA76B22}" type="slidenum">
              <a:rPr lang="en-IN" smtClean="0"/>
              <a:pPr/>
              <a:t>45</a:t>
            </a:fld>
            <a:endParaRPr lang="en-IN"/>
          </a:p>
        </p:txBody>
      </p:sp>
    </p:spTree>
    <p:extLst>
      <p:ext uri="{BB962C8B-B14F-4D97-AF65-F5344CB8AC3E}">
        <p14:creationId xmlns:p14="http://schemas.microsoft.com/office/powerpoint/2010/main" val="32208530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i="1" dirty="0"/>
              <a:t>Special Addresses</a:t>
            </a:r>
            <a:br>
              <a:rPr lang="en-IN" i="1" dirty="0"/>
            </a:br>
            <a:endParaRPr lang="en-IN" dirty="0"/>
          </a:p>
        </p:txBody>
      </p:sp>
      <p:sp>
        <p:nvSpPr>
          <p:cNvPr id="3" name="Content Placeholder 2"/>
          <p:cNvSpPr>
            <a:spLocks noGrp="1"/>
          </p:cNvSpPr>
          <p:nvPr>
            <p:ph idx="1"/>
          </p:nvPr>
        </p:nvSpPr>
        <p:spPr/>
        <p:txBody>
          <a:bodyPr>
            <a:normAutofit/>
          </a:bodyPr>
          <a:lstStyle/>
          <a:p>
            <a:pPr marL="0" indent="0">
              <a:buNone/>
            </a:pPr>
            <a:r>
              <a:rPr lang="en-US" sz="2800" b="1" dirty="0"/>
              <a:t>This-host Address</a:t>
            </a:r>
          </a:p>
          <a:p>
            <a:pPr marL="0" indent="0">
              <a:buNone/>
            </a:pPr>
            <a:endParaRPr lang="en-US" sz="2800" b="1" dirty="0"/>
          </a:p>
          <a:p>
            <a:pPr algn="just"/>
            <a:r>
              <a:rPr lang="en-US" sz="2800" dirty="0"/>
              <a:t>The only address in the block 0.0.0.0/32 is called the this-host address. </a:t>
            </a:r>
          </a:p>
          <a:p>
            <a:pPr algn="just"/>
            <a:r>
              <a:rPr lang="en-US" sz="2800" dirty="0"/>
              <a:t>It is used whenever a host needs to send an IP datagram but it does not know its own address to use as the source address.</a:t>
            </a:r>
            <a:endParaRPr lang="en-IN" sz="2800" dirty="0"/>
          </a:p>
        </p:txBody>
      </p:sp>
      <p:sp>
        <p:nvSpPr>
          <p:cNvPr id="4" name="Footer Placeholder 3"/>
          <p:cNvSpPr>
            <a:spLocks noGrp="1"/>
          </p:cNvSpPr>
          <p:nvPr>
            <p:ph type="ftr" sz="quarter" idx="11"/>
          </p:nvPr>
        </p:nvSpPr>
        <p:spPr/>
        <p:txBody>
          <a:bodyPr/>
          <a:lstStyle/>
          <a:p>
            <a:r>
              <a:rPr lang="en-IN"/>
              <a:t>M.RAJALAKSHMI</a:t>
            </a:r>
          </a:p>
        </p:txBody>
      </p:sp>
      <p:sp>
        <p:nvSpPr>
          <p:cNvPr id="5" name="Slide Number Placeholder 4"/>
          <p:cNvSpPr>
            <a:spLocks noGrp="1"/>
          </p:cNvSpPr>
          <p:nvPr>
            <p:ph type="sldNum" sz="quarter" idx="12"/>
          </p:nvPr>
        </p:nvSpPr>
        <p:spPr/>
        <p:txBody>
          <a:bodyPr/>
          <a:lstStyle/>
          <a:p>
            <a:fld id="{324E6362-DE5F-4A2F-9244-6BAA8CA76B22}" type="slidenum">
              <a:rPr lang="en-IN" smtClean="0"/>
              <a:pPr/>
              <a:t>46</a:t>
            </a:fld>
            <a:endParaRPr lang="en-IN"/>
          </a:p>
        </p:txBody>
      </p:sp>
    </p:spTree>
    <p:extLst>
      <p:ext uri="{BB962C8B-B14F-4D97-AF65-F5344CB8AC3E}">
        <p14:creationId xmlns:p14="http://schemas.microsoft.com/office/powerpoint/2010/main" val="2843193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i="1" dirty="0"/>
              <a:t>Special Addresses</a:t>
            </a:r>
            <a:br>
              <a:rPr lang="en-IN" i="1" dirty="0"/>
            </a:br>
            <a:endParaRPr lang="en-IN" dirty="0"/>
          </a:p>
        </p:txBody>
      </p:sp>
      <p:sp>
        <p:nvSpPr>
          <p:cNvPr id="3" name="Content Placeholder 2"/>
          <p:cNvSpPr>
            <a:spLocks noGrp="1"/>
          </p:cNvSpPr>
          <p:nvPr>
            <p:ph idx="1"/>
          </p:nvPr>
        </p:nvSpPr>
        <p:spPr/>
        <p:txBody>
          <a:bodyPr>
            <a:normAutofit/>
          </a:bodyPr>
          <a:lstStyle/>
          <a:p>
            <a:pPr marL="0" indent="0">
              <a:buNone/>
            </a:pPr>
            <a:r>
              <a:rPr lang="en-US" sz="2400" b="1" dirty="0"/>
              <a:t>Limited-broadcast Address</a:t>
            </a:r>
            <a:br>
              <a:rPr lang="en-US" sz="2400" dirty="0"/>
            </a:br>
            <a:endParaRPr lang="en-US" sz="2400" dirty="0"/>
          </a:p>
          <a:p>
            <a:pPr algn="just"/>
            <a:r>
              <a:rPr lang="en-US" sz="2400" dirty="0"/>
              <a:t>The only address in the block 255.255.255.255/32 is called the limited-broadcast address.</a:t>
            </a:r>
          </a:p>
          <a:p>
            <a:pPr algn="just"/>
            <a:r>
              <a:rPr lang="en-US" sz="2400" dirty="0"/>
              <a:t>It is used whenever a router or a host needs to send a datagram to all devices in a network.</a:t>
            </a:r>
          </a:p>
          <a:p>
            <a:pPr algn="just"/>
            <a:r>
              <a:rPr lang="en-US" sz="2400" dirty="0"/>
              <a:t>The routers in the network, however, block the packet having this address as the destination;</a:t>
            </a:r>
          </a:p>
          <a:p>
            <a:pPr algn="just"/>
            <a:r>
              <a:rPr lang="en-US" sz="2400" dirty="0"/>
              <a:t>the packet cannot travel outside the network.</a:t>
            </a:r>
            <a:endParaRPr lang="en-IN" sz="2400" dirty="0"/>
          </a:p>
        </p:txBody>
      </p:sp>
      <p:sp>
        <p:nvSpPr>
          <p:cNvPr id="4" name="Footer Placeholder 3"/>
          <p:cNvSpPr>
            <a:spLocks noGrp="1"/>
          </p:cNvSpPr>
          <p:nvPr>
            <p:ph type="ftr" sz="quarter" idx="11"/>
          </p:nvPr>
        </p:nvSpPr>
        <p:spPr/>
        <p:txBody>
          <a:bodyPr/>
          <a:lstStyle/>
          <a:p>
            <a:r>
              <a:rPr lang="en-IN"/>
              <a:t>M.RAJALAKSHMI</a:t>
            </a:r>
          </a:p>
        </p:txBody>
      </p:sp>
      <p:sp>
        <p:nvSpPr>
          <p:cNvPr id="5" name="Slide Number Placeholder 4"/>
          <p:cNvSpPr>
            <a:spLocks noGrp="1"/>
          </p:cNvSpPr>
          <p:nvPr>
            <p:ph type="sldNum" sz="quarter" idx="12"/>
          </p:nvPr>
        </p:nvSpPr>
        <p:spPr/>
        <p:txBody>
          <a:bodyPr/>
          <a:lstStyle/>
          <a:p>
            <a:fld id="{324E6362-DE5F-4A2F-9244-6BAA8CA76B22}" type="slidenum">
              <a:rPr lang="en-IN" smtClean="0"/>
              <a:pPr/>
              <a:t>47</a:t>
            </a:fld>
            <a:endParaRPr lang="en-IN"/>
          </a:p>
        </p:txBody>
      </p:sp>
    </p:spTree>
    <p:extLst>
      <p:ext uri="{BB962C8B-B14F-4D97-AF65-F5344CB8AC3E}">
        <p14:creationId xmlns:p14="http://schemas.microsoft.com/office/powerpoint/2010/main" val="2884688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20040"/>
            <a:ext cx="7300664" cy="774502"/>
          </a:xfrm>
        </p:spPr>
        <p:txBody>
          <a:bodyPr>
            <a:normAutofit fontScale="90000"/>
          </a:bodyPr>
          <a:lstStyle/>
          <a:p>
            <a:r>
              <a:rPr lang="en-IN" i="1" dirty="0"/>
              <a:t>Special Addresses</a:t>
            </a:r>
            <a:br>
              <a:rPr lang="en-IN" i="1" dirty="0"/>
            </a:br>
            <a:endParaRPr lang="en-IN" dirty="0"/>
          </a:p>
        </p:txBody>
      </p:sp>
      <p:sp>
        <p:nvSpPr>
          <p:cNvPr id="3" name="Content Placeholder 2"/>
          <p:cNvSpPr>
            <a:spLocks noGrp="1"/>
          </p:cNvSpPr>
          <p:nvPr>
            <p:ph idx="1"/>
          </p:nvPr>
        </p:nvSpPr>
        <p:spPr>
          <a:xfrm>
            <a:off x="323528" y="1196752"/>
            <a:ext cx="8424936" cy="5258984"/>
          </a:xfrm>
        </p:spPr>
        <p:txBody>
          <a:bodyPr>
            <a:noAutofit/>
          </a:bodyPr>
          <a:lstStyle/>
          <a:p>
            <a:pPr marL="0" indent="0">
              <a:buNone/>
            </a:pPr>
            <a:r>
              <a:rPr lang="en-IN" sz="2400" b="1" i="1" dirty="0"/>
              <a:t>Loopback Address</a:t>
            </a:r>
          </a:p>
          <a:p>
            <a:r>
              <a:rPr lang="en-US" sz="2400" dirty="0"/>
              <a:t>The block </a:t>
            </a:r>
            <a:r>
              <a:rPr lang="en-US" sz="2400" b="1" dirty="0"/>
              <a:t>127.0.0.0</a:t>
            </a:r>
            <a:r>
              <a:rPr lang="en-US" sz="2400" dirty="0"/>
              <a:t>/</a:t>
            </a:r>
            <a:r>
              <a:rPr lang="en-US" sz="2400" b="1" dirty="0"/>
              <a:t>8 </a:t>
            </a:r>
            <a:r>
              <a:rPr lang="en-US" sz="2400" dirty="0"/>
              <a:t>is called the </a:t>
            </a:r>
            <a:r>
              <a:rPr lang="en-US" sz="2400" i="1" dirty="0"/>
              <a:t>loopback </a:t>
            </a:r>
            <a:r>
              <a:rPr lang="en-US" sz="2400" dirty="0"/>
              <a:t>address. </a:t>
            </a:r>
          </a:p>
          <a:p>
            <a:pPr algn="just"/>
            <a:r>
              <a:rPr lang="en-US" sz="2400" dirty="0"/>
              <a:t>A packet with one of the addresses in this block as the destination address never leaves the host; it will remain in the host. </a:t>
            </a:r>
          </a:p>
          <a:p>
            <a:pPr algn="just"/>
            <a:r>
              <a:rPr lang="en-US" sz="2400" dirty="0"/>
              <a:t>Any address in the block is used to test a piece of software in the machine.</a:t>
            </a:r>
          </a:p>
          <a:p>
            <a:pPr algn="just"/>
            <a:r>
              <a:rPr lang="en-US" sz="2400" dirty="0"/>
              <a:t>For example, we can write a client and a server program in which one of the addresses in the block is used as the server address. We can test the programs using the same host to see if they work before running them on different computers.</a:t>
            </a:r>
          </a:p>
          <a:p>
            <a:pPr marL="0" indent="0" algn="just">
              <a:buNone/>
            </a:pPr>
            <a:r>
              <a:rPr lang="en-US" sz="2400" b="1" dirty="0"/>
              <a:t>MULTICAST ADDRESS</a:t>
            </a:r>
          </a:p>
          <a:p>
            <a:r>
              <a:rPr lang="en-US" sz="2400" dirty="0"/>
              <a:t>The block 224.0.0.0/</a:t>
            </a:r>
            <a:r>
              <a:rPr lang="en-US" sz="2400" b="1" dirty="0"/>
              <a:t>4 </a:t>
            </a:r>
            <a:r>
              <a:rPr lang="en-US" sz="2400" dirty="0"/>
              <a:t>is reserved for multicast addresses</a:t>
            </a:r>
            <a:endParaRPr lang="en-IN" sz="2400" dirty="0"/>
          </a:p>
          <a:p>
            <a:endParaRPr lang="en-IN" sz="2400" dirty="0"/>
          </a:p>
          <a:p>
            <a:pPr algn="just"/>
            <a:endParaRPr lang="en-IN" sz="2400" dirty="0"/>
          </a:p>
        </p:txBody>
      </p:sp>
      <p:sp>
        <p:nvSpPr>
          <p:cNvPr id="4" name="Footer Placeholder 3"/>
          <p:cNvSpPr>
            <a:spLocks noGrp="1"/>
          </p:cNvSpPr>
          <p:nvPr>
            <p:ph type="ftr" sz="quarter" idx="11"/>
          </p:nvPr>
        </p:nvSpPr>
        <p:spPr/>
        <p:txBody>
          <a:bodyPr/>
          <a:lstStyle/>
          <a:p>
            <a:r>
              <a:rPr lang="en-IN"/>
              <a:t>M.RAJALAKSHMI</a:t>
            </a:r>
          </a:p>
        </p:txBody>
      </p:sp>
      <p:sp>
        <p:nvSpPr>
          <p:cNvPr id="5" name="Slide Number Placeholder 4"/>
          <p:cNvSpPr>
            <a:spLocks noGrp="1"/>
          </p:cNvSpPr>
          <p:nvPr>
            <p:ph type="sldNum" sz="quarter" idx="12"/>
          </p:nvPr>
        </p:nvSpPr>
        <p:spPr/>
        <p:txBody>
          <a:bodyPr/>
          <a:lstStyle/>
          <a:p>
            <a:fld id="{324E6362-DE5F-4A2F-9244-6BAA8CA76B22}" type="slidenum">
              <a:rPr lang="en-IN" smtClean="0"/>
              <a:pPr/>
              <a:t>48</a:t>
            </a:fld>
            <a:endParaRPr lang="en-IN"/>
          </a:p>
        </p:txBody>
      </p:sp>
    </p:spTree>
    <p:extLst>
      <p:ext uri="{BB962C8B-B14F-4D97-AF65-F5344CB8AC3E}">
        <p14:creationId xmlns:p14="http://schemas.microsoft.com/office/powerpoint/2010/main" val="2036717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 y="2976750"/>
            <a:ext cx="9144000" cy="3515659"/>
          </a:xfrm>
          <a:prstGeom prst="rect">
            <a:avLst/>
          </a:prstGeom>
          <a:noFill/>
          <a:ln w="9525">
            <a:noFill/>
            <a:miter lim="800000"/>
            <a:headEnd/>
            <a:tailEnd/>
          </a:ln>
          <a:effectLst/>
        </p:spPr>
      </p:pic>
      <p:sp>
        <p:nvSpPr>
          <p:cNvPr id="3" name="Title 2"/>
          <p:cNvSpPr>
            <a:spLocks noGrp="1"/>
          </p:cNvSpPr>
          <p:nvPr>
            <p:ph type="title"/>
          </p:nvPr>
        </p:nvSpPr>
        <p:spPr>
          <a:xfrm>
            <a:off x="35496" y="-99392"/>
            <a:ext cx="7242048" cy="1143000"/>
          </a:xfrm>
        </p:spPr>
        <p:txBody>
          <a:bodyPr/>
          <a:lstStyle/>
          <a:p>
            <a:r>
              <a:rPr lang="en-IN" b="1" dirty="0">
                <a:latin typeface="+mn-lt"/>
              </a:rPr>
              <a:t>Classes and Blocks</a:t>
            </a:r>
          </a:p>
        </p:txBody>
      </p:sp>
      <p:sp>
        <p:nvSpPr>
          <p:cNvPr id="4" name="TextBox 3"/>
          <p:cNvSpPr txBox="1"/>
          <p:nvPr/>
        </p:nvSpPr>
        <p:spPr>
          <a:xfrm>
            <a:off x="0" y="822191"/>
            <a:ext cx="7956376" cy="2015936"/>
          </a:xfrm>
          <a:prstGeom prst="rect">
            <a:avLst/>
          </a:prstGeom>
          <a:noFill/>
        </p:spPr>
        <p:txBody>
          <a:bodyPr wrap="square" rtlCol="0">
            <a:spAutoFit/>
          </a:bodyPr>
          <a:lstStyle/>
          <a:p>
            <a:pPr algn="just"/>
            <a:r>
              <a:rPr lang="en-IN" sz="2500" dirty="0"/>
              <a:t>One problem with </a:t>
            </a:r>
            <a:r>
              <a:rPr lang="en-IN" sz="2500" dirty="0" err="1"/>
              <a:t>classful</a:t>
            </a:r>
            <a:r>
              <a:rPr lang="en-IN" sz="2500" dirty="0"/>
              <a:t> addressing is that each class is divided into a fixed number of blocks with each block having a fixed size</a:t>
            </a:r>
          </a:p>
          <a:p>
            <a:pPr algn="just"/>
            <a:r>
              <a:rPr lang="en-US" altLang="en-US" sz="2500" dirty="0"/>
              <a:t>The </a:t>
            </a:r>
            <a:r>
              <a:rPr lang="en-US" altLang="en-US" sz="2500" dirty="0" err="1"/>
              <a:t>classful</a:t>
            </a:r>
            <a:r>
              <a:rPr lang="en-US" altLang="en-US" sz="2500" dirty="0"/>
              <a:t> addressing wastes a large part of the address space</a:t>
            </a:r>
            <a:endParaRPr lang="en-IN" sz="2500" dirty="0"/>
          </a:p>
        </p:txBody>
      </p:sp>
    </p:spTree>
    <p:extLst>
      <p:ext uri="{BB962C8B-B14F-4D97-AF65-F5344CB8AC3E}">
        <p14:creationId xmlns:p14="http://schemas.microsoft.com/office/powerpoint/2010/main" val="3283689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IPV4 NOTATIONS</a:t>
            </a:r>
            <a:endParaRPr lang="en-IN" b="1"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755576" y="1844824"/>
            <a:ext cx="8076446" cy="4592050"/>
          </a:xfrm>
          <a:prstGeom prst="rect">
            <a:avLst/>
          </a:prstGeom>
        </p:spPr>
      </p:pic>
    </p:spTree>
    <p:extLst>
      <p:ext uri="{BB962C8B-B14F-4D97-AF65-F5344CB8AC3E}">
        <p14:creationId xmlns:p14="http://schemas.microsoft.com/office/powerpoint/2010/main" val="30270341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5800" y="2130425"/>
            <a:ext cx="7772400" cy="1470025"/>
          </a:xfrm>
        </p:spPr>
        <p:txBody>
          <a:bodyPr anchor="t"/>
          <a:lstStyle/>
          <a:p>
            <a:r>
              <a:rPr lang="en-US" altLang="zh-TW" sz="4400" dirty="0">
                <a:latin typeface="Tahoma" panose="020B0604030504040204" pitchFamily="34" charset="0"/>
              </a:rPr>
              <a:t>INTRODUCTION to Internet Protocol, Version 6 (IPv6)</a:t>
            </a:r>
          </a:p>
        </p:txBody>
      </p:sp>
    </p:spTree>
    <p:extLst>
      <p:ext uri="{BB962C8B-B14F-4D97-AF65-F5344CB8AC3E}">
        <p14:creationId xmlns:p14="http://schemas.microsoft.com/office/powerpoint/2010/main" val="41185536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Grp="1" noChangeAspect="1" noChangeArrowheads="1"/>
          </p:cNvPicPr>
          <p:nvPr>
            <p:ph idx="1"/>
          </p:nvPr>
        </p:nvPicPr>
        <p:blipFill>
          <a:blip r:embed="rId2"/>
          <a:srcRect/>
          <a:stretch>
            <a:fillRect/>
          </a:stretch>
        </p:blipFill>
        <p:spPr>
          <a:xfrm>
            <a:off x="457200" y="609600"/>
            <a:ext cx="8305800" cy="5562600"/>
          </a:xfrm>
          <a:noFill/>
        </p:spPr>
      </p:pic>
    </p:spTree>
    <p:extLst>
      <p:ext uri="{BB962C8B-B14F-4D97-AF65-F5344CB8AC3E}">
        <p14:creationId xmlns:p14="http://schemas.microsoft.com/office/powerpoint/2010/main" val="3717073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zh-TW">
                <a:latin typeface="Tahoma" panose="020B0604030504040204" pitchFamily="34" charset="0"/>
              </a:rPr>
              <a:t>Why IPv6?</a:t>
            </a:r>
          </a:p>
        </p:txBody>
      </p:sp>
      <p:sp>
        <p:nvSpPr>
          <p:cNvPr id="23555" name="Rectangle 3"/>
          <p:cNvSpPr>
            <a:spLocks noGrp="1" noChangeArrowheads="1"/>
          </p:cNvSpPr>
          <p:nvPr>
            <p:ph idx="1"/>
          </p:nvPr>
        </p:nvSpPr>
        <p:spPr>
          <a:xfrm>
            <a:off x="457200" y="1371600"/>
            <a:ext cx="8229600" cy="4800600"/>
          </a:xfrm>
          <a:noFill/>
          <a:ln/>
        </p:spPr>
        <p:txBody>
          <a:bodyPr>
            <a:normAutofit/>
          </a:bodyPr>
          <a:lstStyle/>
          <a:p>
            <a:endParaRPr lang="en-US" altLang="zh-TW" sz="2400" dirty="0">
              <a:latin typeface="Tahoma" panose="020B0604030504040204" pitchFamily="34" charset="0"/>
            </a:endParaRPr>
          </a:p>
          <a:p>
            <a:r>
              <a:rPr lang="en-US" altLang="zh-TW" sz="2400" dirty="0">
                <a:latin typeface="Tahoma" panose="020B0604030504040204" pitchFamily="34" charset="0"/>
              </a:rPr>
              <a:t>Deficiency of IPv4</a:t>
            </a:r>
          </a:p>
          <a:p>
            <a:r>
              <a:rPr lang="en-US" altLang="zh-TW" sz="2400" dirty="0">
                <a:latin typeface="Tahoma" panose="020B0604030504040204" pitchFamily="34" charset="0"/>
              </a:rPr>
              <a:t>Address space exhaustion</a:t>
            </a:r>
          </a:p>
          <a:p>
            <a:r>
              <a:rPr lang="en-US" altLang="zh-TW" sz="2400" dirty="0">
                <a:latin typeface="Tahoma" panose="020B0604030504040204" pitchFamily="34" charset="0"/>
              </a:rPr>
              <a:t>New types of service </a:t>
            </a:r>
            <a:r>
              <a:rPr lang="en-US" altLang="zh-TW" sz="2400" dirty="0">
                <a:latin typeface="Tahoma" panose="020B0604030504040204" pitchFamily="34" charset="0"/>
                <a:sym typeface="Wingdings" panose="05000000000000000000" pitchFamily="2" charset="2"/>
              </a:rPr>
              <a:t> </a:t>
            </a:r>
            <a:r>
              <a:rPr lang="en-US" altLang="zh-TW" sz="2400" dirty="0">
                <a:solidFill>
                  <a:srgbClr val="FF0000"/>
                </a:solidFill>
                <a:latin typeface="Tahoma" panose="020B0604030504040204" pitchFamily="34" charset="0"/>
              </a:rPr>
              <a:t>Integration</a:t>
            </a:r>
          </a:p>
          <a:p>
            <a:pPr lvl="1"/>
            <a:r>
              <a:rPr lang="en-US" altLang="zh-TW" sz="3200" dirty="0">
                <a:latin typeface="Tahoma" panose="020B0604030504040204" pitchFamily="34" charset="0"/>
              </a:rPr>
              <a:t>Multicast</a:t>
            </a:r>
          </a:p>
          <a:p>
            <a:pPr lvl="1"/>
            <a:r>
              <a:rPr lang="en-US" altLang="zh-TW" sz="3200" dirty="0">
                <a:latin typeface="Tahoma" panose="020B0604030504040204" pitchFamily="34" charset="0"/>
              </a:rPr>
              <a:t>Quality of Service</a:t>
            </a:r>
          </a:p>
          <a:p>
            <a:pPr lvl="1"/>
            <a:r>
              <a:rPr lang="en-US" altLang="zh-TW" sz="3200" dirty="0">
                <a:latin typeface="Tahoma" panose="020B0604030504040204" pitchFamily="34" charset="0"/>
              </a:rPr>
              <a:t>Security</a:t>
            </a:r>
          </a:p>
          <a:p>
            <a:pPr lvl="1"/>
            <a:r>
              <a:rPr lang="en-US" altLang="zh-TW" sz="3200" dirty="0">
                <a:latin typeface="Tahoma" panose="020B0604030504040204" pitchFamily="34" charset="0"/>
              </a:rPr>
              <a:t>Mobility (MIPv6)</a:t>
            </a:r>
          </a:p>
          <a:p>
            <a:r>
              <a:rPr lang="en-US" altLang="zh-TW" sz="2400" dirty="0">
                <a:latin typeface="Tahoma" panose="020B0604030504040204" pitchFamily="34" charset="0"/>
              </a:rPr>
              <a:t>Header and format limitations</a:t>
            </a:r>
          </a:p>
        </p:txBody>
      </p:sp>
    </p:spTree>
    <p:extLst>
      <p:ext uri="{BB962C8B-B14F-4D97-AF65-F5344CB8AC3E}">
        <p14:creationId xmlns:p14="http://schemas.microsoft.com/office/powerpoint/2010/main" val="30865433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02" name="Rectangle 2"/>
          <p:cNvSpPr>
            <a:spLocks noGrp="1" noChangeArrowheads="1"/>
          </p:cNvSpPr>
          <p:nvPr>
            <p:ph type="title"/>
          </p:nvPr>
        </p:nvSpPr>
        <p:spPr>
          <a:xfrm>
            <a:off x="754063" y="127000"/>
            <a:ext cx="7623175" cy="939800"/>
          </a:xfrm>
        </p:spPr>
        <p:txBody>
          <a:bodyPr/>
          <a:lstStyle/>
          <a:p>
            <a:r>
              <a:rPr lang="en-GB" sz="3600"/>
              <a:t>IPv4 &amp; IPv6 Header Comparison</a:t>
            </a:r>
            <a:endParaRPr lang="en-US" sz="3600"/>
          </a:p>
        </p:txBody>
      </p:sp>
      <p:graphicFrame>
        <p:nvGraphicFramePr>
          <p:cNvPr id="1177603" name="Group 3"/>
          <p:cNvGraphicFramePr>
            <a:graphicFrameLocks noGrp="1"/>
          </p:cNvGraphicFramePr>
          <p:nvPr/>
        </p:nvGraphicFramePr>
        <p:xfrm>
          <a:off x="90488" y="1905000"/>
          <a:ext cx="4329112" cy="3111503"/>
        </p:xfrm>
        <a:graphic>
          <a:graphicData uri="http://schemas.openxmlformats.org/drawingml/2006/table">
            <a:tbl>
              <a:tblPr/>
              <a:tblGrid>
                <a:gridCol w="739775">
                  <a:extLst>
                    <a:ext uri="{9D8B030D-6E8A-4147-A177-3AD203B41FA5}">
                      <a16:colId xmlns:a16="http://schemas.microsoft.com/office/drawing/2014/main" val="20000"/>
                    </a:ext>
                  </a:extLst>
                </a:gridCol>
                <a:gridCol w="454025">
                  <a:extLst>
                    <a:ext uri="{9D8B030D-6E8A-4147-A177-3AD203B41FA5}">
                      <a16:colId xmlns:a16="http://schemas.microsoft.com/office/drawing/2014/main" val="20001"/>
                    </a:ext>
                  </a:extLst>
                </a:gridCol>
                <a:gridCol w="1154112">
                  <a:extLst>
                    <a:ext uri="{9D8B030D-6E8A-4147-A177-3AD203B41FA5}">
                      <a16:colId xmlns:a16="http://schemas.microsoft.com/office/drawing/2014/main" val="20002"/>
                    </a:ext>
                  </a:extLst>
                </a:gridCol>
                <a:gridCol w="681038">
                  <a:extLst>
                    <a:ext uri="{9D8B030D-6E8A-4147-A177-3AD203B41FA5}">
                      <a16:colId xmlns:a16="http://schemas.microsoft.com/office/drawing/2014/main" val="20003"/>
                    </a:ext>
                  </a:extLst>
                </a:gridCol>
                <a:gridCol w="201612">
                  <a:extLst>
                    <a:ext uri="{9D8B030D-6E8A-4147-A177-3AD203B41FA5}">
                      <a16:colId xmlns:a16="http://schemas.microsoft.com/office/drawing/2014/main" val="20004"/>
                    </a:ext>
                  </a:extLst>
                </a:gridCol>
                <a:gridCol w="1098550">
                  <a:extLst>
                    <a:ext uri="{9D8B030D-6E8A-4147-A177-3AD203B41FA5}">
                      <a16:colId xmlns:a16="http://schemas.microsoft.com/office/drawing/2014/main" val="20005"/>
                    </a:ext>
                  </a:extLst>
                </a:gridCol>
              </a:tblGrid>
              <a:tr h="646113">
                <a:tc>
                  <a:txBody>
                    <a:bodyPr/>
                    <a:lstStyle/>
                    <a:p>
                      <a:pPr marL="0" marR="0" lvl="0" indent="0" algn="ctr" defTabSz="814388" rtl="0" eaLnBrk="0" fontAlgn="base" latinLnBrk="0" hangingPunct="0">
                        <a:lnSpc>
                          <a:spcPct val="95000"/>
                        </a:lnSpc>
                        <a:spcBef>
                          <a:spcPct val="50000"/>
                        </a:spcBef>
                        <a:spcAft>
                          <a:spcPct val="0"/>
                        </a:spcAft>
                        <a:buClr>
                          <a:srgbClr val="33CCCC"/>
                        </a:buClr>
                        <a:buSzPct val="100000"/>
                        <a:buFont typeface="Arial" charset="0"/>
                        <a:buNone/>
                        <a:tabLst/>
                      </a:pPr>
                      <a:r>
                        <a:rPr kumimoji="0" lang="en-US" sz="1000" b="1" i="0" u="none" strike="noStrike" cap="none" normalizeH="0" baseline="0">
                          <a:ln>
                            <a:noFill/>
                          </a:ln>
                          <a:solidFill>
                            <a:schemeClr val="tx1"/>
                          </a:solidFill>
                          <a:effectLst/>
                          <a:latin typeface="Arial" charset="0"/>
                        </a:rPr>
                        <a:t>Version</a:t>
                      </a:r>
                    </a:p>
                  </a:txBody>
                  <a:tcPr marL="73025" marR="73025" marT="36512" marB="36512" anchor="ctr" horzOverflow="overflow">
                    <a:lnL w="28575"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FFCC00"/>
                        </a:gs>
                        <a:gs pos="100000">
                          <a:srgbClr val="FFFFFF"/>
                        </a:gs>
                      </a:gsLst>
                      <a:lin ang="5400000" scaled="1"/>
                    </a:gradFill>
                  </a:tcPr>
                </a:tc>
                <a:tc>
                  <a:txBody>
                    <a:bodyPr/>
                    <a:lstStyle/>
                    <a:p>
                      <a:pPr marL="0" marR="0" lvl="0" indent="0" algn="ctr" defTabSz="814388" rtl="0" eaLnBrk="0" fontAlgn="base" latinLnBrk="0" hangingPunct="0">
                        <a:lnSpc>
                          <a:spcPct val="95000"/>
                        </a:lnSpc>
                        <a:spcBef>
                          <a:spcPct val="50000"/>
                        </a:spcBef>
                        <a:spcAft>
                          <a:spcPct val="0"/>
                        </a:spcAft>
                        <a:buClr>
                          <a:srgbClr val="33CCCC"/>
                        </a:buClr>
                        <a:buSzPct val="100000"/>
                        <a:buFont typeface="Arial" charset="0"/>
                        <a:buNone/>
                        <a:tabLst/>
                      </a:pPr>
                      <a:r>
                        <a:rPr kumimoji="0" lang="en-US" sz="1000" b="1" i="0" u="none" strike="noStrike" cap="none" normalizeH="0" baseline="0">
                          <a:ln>
                            <a:noFill/>
                          </a:ln>
                          <a:solidFill>
                            <a:schemeClr val="tx1"/>
                          </a:solidFill>
                          <a:effectLst/>
                          <a:latin typeface="Arial" charset="0"/>
                        </a:rPr>
                        <a:t>IHL</a:t>
                      </a:r>
                    </a:p>
                  </a:txBody>
                  <a:tcPr marL="73025" marR="73025" marT="36512" marB="365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FF6600"/>
                        </a:gs>
                        <a:gs pos="100000">
                          <a:srgbClr val="FFFFFF"/>
                        </a:gs>
                      </a:gsLst>
                      <a:lin ang="5400000" scaled="1"/>
                    </a:gradFill>
                  </a:tcPr>
                </a:tc>
                <a:tc>
                  <a:txBody>
                    <a:bodyPr/>
                    <a:lstStyle/>
                    <a:p>
                      <a:pPr marL="0" marR="0" lvl="0" indent="0" algn="ctr" defTabSz="814388" rtl="0" eaLnBrk="0" fontAlgn="base" latinLnBrk="0" hangingPunct="0">
                        <a:lnSpc>
                          <a:spcPct val="95000"/>
                        </a:lnSpc>
                        <a:spcBef>
                          <a:spcPct val="50000"/>
                        </a:spcBef>
                        <a:spcAft>
                          <a:spcPct val="0"/>
                        </a:spcAft>
                        <a:buClr>
                          <a:srgbClr val="33CCCC"/>
                        </a:buClr>
                        <a:buSzPct val="100000"/>
                        <a:buFont typeface="Arial" charset="0"/>
                        <a:buNone/>
                        <a:tabLst/>
                      </a:pPr>
                      <a:r>
                        <a:rPr kumimoji="0" lang="en-US" sz="1000" b="1" i="0" u="none" strike="noStrike" cap="none" normalizeH="0" baseline="0">
                          <a:ln>
                            <a:noFill/>
                          </a:ln>
                          <a:solidFill>
                            <a:schemeClr val="tx1"/>
                          </a:solidFill>
                          <a:effectLst/>
                          <a:latin typeface="Arial" charset="0"/>
                        </a:rPr>
                        <a:t>Type of Service</a:t>
                      </a:r>
                    </a:p>
                  </a:txBody>
                  <a:tcPr marL="73025" marR="73025" marT="36512" marB="365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66CC"/>
                        </a:gs>
                        <a:gs pos="100000">
                          <a:srgbClr val="FFFFFF"/>
                        </a:gs>
                      </a:gsLst>
                      <a:lin ang="5400000" scaled="1"/>
                    </a:gradFill>
                  </a:tcPr>
                </a:tc>
                <a:tc gridSpan="3">
                  <a:txBody>
                    <a:bodyPr/>
                    <a:lstStyle/>
                    <a:p>
                      <a:pPr marL="0" marR="0" lvl="0" indent="0" algn="ctr" defTabSz="814388" rtl="0" eaLnBrk="0" fontAlgn="base" latinLnBrk="0" hangingPunct="0">
                        <a:lnSpc>
                          <a:spcPct val="95000"/>
                        </a:lnSpc>
                        <a:spcBef>
                          <a:spcPct val="50000"/>
                        </a:spcBef>
                        <a:spcAft>
                          <a:spcPct val="0"/>
                        </a:spcAft>
                        <a:buClr>
                          <a:srgbClr val="33CCCC"/>
                        </a:buClr>
                        <a:buSzPct val="100000"/>
                        <a:buFont typeface="Arial" charset="0"/>
                        <a:buNone/>
                        <a:tabLst/>
                      </a:pPr>
                      <a:r>
                        <a:rPr kumimoji="0" lang="en-US" sz="1000" b="1" i="0" u="none" strike="noStrike" cap="none" normalizeH="0" baseline="0">
                          <a:ln>
                            <a:noFill/>
                          </a:ln>
                          <a:solidFill>
                            <a:schemeClr val="tx1"/>
                          </a:solidFill>
                          <a:effectLst/>
                          <a:latin typeface="Arial" charset="0"/>
                        </a:rPr>
                        <a:t>Total Length</a:t>
                      </a:r>
                    </a:p>
                  </a:txBody>
                  <a:tcPr marL="73025" marR="73025" marT="36512" marB="36512" anchor="ctr" horzOverflow="overflow">
                    <a:lnL w="12700"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66CC"/>
                        </a:gs>
                        <a:gs pos="100000">
                          <a:srgbClr val="FFFFFF"/>
                        </a:gs>
                      </a:gsLst>
                      <a:lin ang="5400000" scaled="1"/>
                    </a:gra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646113">
                <a:tc gridSpan="3">
                  <a:txBody>
                    <a:bodyPr/>
                    <a:lstStyle/>
                    <a:p>
                      <a:pPr marL="0" marR="0" lvl="0" indent="0" algn="ctr" defTabSz="814388" rtl="0" eaLnBrk="0" fontAlgn="base" latinLnBrk="0" hangingPunct="0">
                        <a:lnSpc>
                          <a:spcPct val="95000"/>
                        </a:lnSpc>
                        <a:spcBef>
                          <a:spcPct val="50000"/>
                        </a:spcBef>
                        <a:spcAft>
                          <a:spcPct val="0"/>
                        </a:spcAft>
                        <a:buClr>
                          <a:srgbClr val="33CCCC"/>
                        </a:buClr>
                        <a:buSzPct val="100000"/>
                        <a:buFont typeface="Arial" charset="0"/>
                        <a:buNone/>
                        <a:tabLst/>
                      </a:pPr>
                      <a:r>
                        <a:rPr kumimoji="0" lang="en-US" sz="1400" b="1" i="0" u="none" strike="noStrike" cap="none" normalizeH="0" baseline="0">
                          <a:ln>
                            <a:noFill/>
                          </a:ln>
                          <a:solidFill>
                            <a:schemeClr val="tx1"/>
                          </a:solidFill>
                          <a:effectLst/>
                          <a:latin typeface="Arial" charset="0"/>
                        </a:rPr>
                        <a:t>Identification</a:t>
                      </a:r>
                    </a:p>
                  </a:txBody>
                  <a:tcPr marL="73025" marR="73025" marT="36512" marB="36512" anchor="ctr" horzOverflow="overflow">
                    <a:lnL w="28575"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FF6600"/>
                        </a:gs>
                        <a:gs pos="100000">
                          <a:srgbClr val="FFFFFF"/>
                        </a:gs>
                      </a:gsLst>
                      <a:lin ang="5400000" scaled="1"/>
                    </a:gradFill>
                  </a:tcPr>
                </a:tc>
                <a:tc hMerge="1">
                  <a:txBody>
                    <a:bodyPr/>
                    <a:lstStyle/>
                    <a:p>
                      <a:endParaRPr lang="en-IN"/>
                    </a:p>
                  </a:txBody>
                  <a:tcPr/>
                </a:tc>
                <a:tc hMerge="1">
                  <a:txBody>
                    <a:bodyPr/>
                    <a:lstStyle/>
                    <a:p>
                      <a:endParaRPr lang="en-IN"/>
                    </a:p>
                  </a:txBody>
                  <a:tcPr/>
                </a:tc>
                <a:tc>
                  <a:txBody>
                    <a:bodyPr/>
                    <a:lstStyle/>
                    <a:p>
                      <a:pPr marL="0" marR="0" lvl="0" indent="0" algn="ctr" defTabSz="814388" rtl="0" eaLnBrk="0" fontAlgn="base" latinLnBrk="0" hangingPunct="0">
                        <a:lnSpc>
                          <a:spcPct val="95000"/>
                        </a:lnSpc>
                        <a:spcBef>
                          <a:spcPct val="50000"/>
                        </a:spcBef>
                        <a:spcAft>
                          <a:spcPct val="0"/>
                        </a:spcAft>
                        <a:buClr>
                          <a:srgbClr val="33CCCC"/>
                        </a:buClr>
                        <a:buSzPct val="100000"/>
                        <a:buFont typeface="Arial" charset="0"/>
                        <a:buNone/>
                        <a:tabLst/>
                      </a:pPr>
                      <a:r>
                        <a:rPr kumimoji="0" lang="en-US" sz="1400" b="1" i="0" u="none" strike="noStrike" cap="none" normalizeH="0" baseline="0">
                          <a:ln>
                            <a:noFill/>
                          </a:ln>
                          <a:solidFill>
                            <a:schemeClr val="tx1"/>
                          </a:solidFill>
                          <a:effectLst/>
                          <a:latin typeface="Arial" charset="0"/>
                        </a:rPr>
                        <a:t>Flags</a:t>
                      </a:r>
                    </a:p>
                  </a:txBody>
                  <a:tcPr marL="73025" marR="73025" marT="36512" marB="365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FF6600"/>
                        </a:gs>
                        <a:gs pos="100000">
                          <a:srgbClr val="FFFFFF"/>
                        </a:gs>
                      </a:gsLst>
                      <a:lin ang="5400000" scaled="1"/>
                    </a:gradFill>
                  </a:tcPr>
                </a:tc>
                <a:tc gridSpan="2">
                  <a:txBody>
                    <a:bodyPr/>
                    <a:lstStyle/>
                    <a:p>
                      <a:pPr marL="0" marR="0" lvl="0" indent="0" algn="ctr" defTabSz="814388" rtl="0" eaLnBrk="0" fontAlgn="base" latinLnBrk="0" hangingPunct="0">
                        <a:lnSpc>
                          <a:spcPct val="95000"/>
                        </a:lnSpc>
                        <a:spcBef>
                          <a:spcPct val="50000"/>
                        </a:spcBef>
                        <a:spcAft>
                          <a:spcPct val="0"/>
                        </a:spcAft>
                        <a:buClr>
                          <a:srgbClr val="33CCCC"/>
                        </a:buClr>
                        <a:buSzPct val="100000"/>
                        <a:buFont typeface="Arial" charset="0"/>
                        <a:buNone/>
                        <a:tabLst/>
                      </a:pPr>
                      <a:r>
                        <a:rPr kumimoji="0" lang="en-US" sz="1400" b="1" i="0" u="none" strike="noStrike" cap="none" normalizeH="0" baseline="0">
                          <a:ln>
                            <a:noFill/>
                          </a:ln>
                          <a:solidFill>
                            <a:schemeClr val="tx1"/>
                          </a:solidFill>
                          <a:effectLst/>
                          <a:latin typeface="Arial" charset="0"/>
                        </a:rPr>
                        <a:t>Fragment Offset</a:t>
                      </a:r>
                    </a:p>
                  </a:txBody>
                  <a:tcPr marL="73025" marR="73025" marT="36512" marB="36512" anchor="ctr" horzOverflow="overflow">
                    <a:lnL w="12700"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FF6600"/>
                        </a:gs>
                        <a:gs pos="100000">
                          <a:srgbClr val="FFFFFF"/>
                        </a:gs>
                      </a:gsLst>
                      <a:lin ang="5400000" scaled="1"/>
                    </a:gradFill>
                  </a:tcPr>
                </a:tc>
                <a:tc hMerge="1">
                  <a:txBody>
                    <a:bodyPr/>
                    <a:lstStyle/>
                    <a:p>
                      <a:endParaRPr lang="en-IN"/>
                    </a:p>
                  </a:txBody>
                  <a:tcPr/>
                </a:tc>
                <a:extLst>
                  <a:ext uri="{0D108BD9-81ED-4DB2-BD59-A6C34878D82A}">
                    <a16:rowId xmlns:a16="http://schemas.microsoft.com/office/drawing/2014/main" val="10001"/>
                  </a:ext>
                </a:extLst>
              </a:tr>
              <a:tr h="649288">
                <a:tc gridSpan="2">
                  <a:txBody>
                    <a:bodyPr/>
                    <a:lstStyle/>
                    <a:p>
                      <a:pPr marL="0" marR="0" lvl="0" indent="0" algn="ctr" defTabSz="814388" rtl="0" eaLnBrk="0" fontAlgn="base" latinLnBrk="0" hangingPunct="0">
                        <a:lnSpc>
                          <a:spcPct val="95000"/>
                        </a:lnSpc>
                        <a:spcBef>
                          <a:spcPct val="50000"/>
                        </a:spcBef>
                        <a:spcAft>
                          <a:spcPct val="0"/>
                        </a:spcAft>
                        <a:buClr>
                          <a:srgbClr val="33CCCC"/>
                        </a:buClr>
                        <a:buSzPct val="100000"/>
                        <a:buFont typeface="Arial" charset="0"/>
                        <a:buNone/>
                        <a:tabLst/>
                      </a:pPr>
                      <a:r>
                        <a:rPr kumimoji="0" lang="en-US" sz="1400" b="1" i="0" u="none" strike="noStrike" cap="none" normalizeH="0" baseline="0">
                          <a:ln>
                            <a:noFill/>
                          </a:ln>
                          <a:solidFill>
                            <a:schemeClr val="tx1"/>
                          </a:solidFill>
                          <a:effectLst/>
                          <a:latin typeface="Arial" charset="0"/>
                        </a:rPr>
                        <a:t>Time to Live</a:t>
                      </a:r>
                    </a:p>
                  </a:txBody>
                  <a:tcPr marL="73025" marR="73025" marT="36512" marB="36512" anchor="ctr" horzOverflow="overflow">
                    <a:lnL w="28575"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66CC"/>
                        </a:gs>
                        <a:gs pos="100000">
                          <a:srgbClr val="FFFFFF"/>
                        </a:gs>
                      </a:gsLst>
                      <a:lin ang="5400000" scaled="1"/>
                    </a:gradFill>
                  </a:tcPr>
                </a:tc>
                <a:tc hMerge="1">
                  <a:txBody>
                    <a:bodyPr/>
                    <a:lstStyle/>
                    <a:p>
                      <a:endParaRPr lang="en-IN"/>
                    </a:p>
                  </a:txBody>
                  <a:tcPr/>
                </a:tc>
                <a:tc>
                  <a:txBody>
                    <a:bodyPr/>
                    <a:lstStyle/>
                    <a:p>
                      <a:pPr marL="0" marR="0" lvl="0" indent="0" algn="ctr" defTabSz="814388" rtl="0" eaLnBrk="0" fontAlgn="base" latinLnBrk="0" hangingPunct="0">
                        <a:lnSpc>
                          <a:spcPct val="95000"/>
                        </a:lnSpc>
                        <a:spcBef>
                          <a:spcPct val="50000"/>
                        </a:spcBef>
                        <a:spcAft>
                          <a:spcPct val="0"/>
                        </a:spcAft>
                        <a:buClr>
                          <a:srgbClr val="33CCCC"/>
                        </a:buClr>
                        <a:buSzPct val="100000"/>
                        <a:buFont typeface="Arial" charset="0"/>
                        <a:buNone/>
                        <a:tabLst/>
                      </a:pPr>
                      <a:r>
                        <a:rPr kumimoji="0" lang="en-US" sz="1400" b="1" i="0" u="none" strike="noStrike" cap="none" normalizeH="0" baseline="0">
                          <a:ln>
                            <a:noFill/>
                          </a:ln>
                          <a:solidFill>
                            <a:schemeClr val="tx1"/>
                          </a:solidFill>
                          <a:effectLst/>
                          <a:latin typeface="Arial" charset="0"/>
                        </a:rPr>
                        <a:t>Protocol</a:t>
                      </a:r>
                    </a:p>
                  </a:txBody>
                  <a:tcPr marL="73025" marR="73025" marT="36512" marB="365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66CC"/>
                        </a:gs>
                        <a:gs pos="100000">
                          <a:srgbClr val="FFFFFF"/>
                        </a:gs>
                      </a:gsLst>
                      <a:lin ang="5400000" scaled="1"/>
                    </a:gradFill>
                  </a:tcPr>
                </a:tc>
                <a:tc gridSpan="3">
                  <a:txBody>
                    <a:bodyPr/>
                    <a:lstStyle/>
                    <a:p>
                      <a:pPr marL="0" marR="0" lvl="0" indent="0" algn="ctr" defTabSz="814388" rtl="0" eaLnBrk="0" fontAlgn="base" latinLnBrk="0" hangingPunct="0">
                        <a:lnSpc>
                          <a:spcPct val="95000"/>
                        </a:lnSpc>
                        <a:spcBef>
                          <a:spcPct val="50000"/>
                        </a:spcBef>
                        <a:spcAft>
                          <a:spcPct val="0"/>
                        </a:spcAft>
                        <a:buClr>
                          <a:srgbClr val="33CCCC"/>
                        </a:buClr>
                        <a:buSzPct val="100000"/>
                        <a:buFont typeface="Arial" charset="0"/>
                        <a:buNone/>
                        <a:tabLst/>
                      </a:pPr>
                      <a:r>
                        <a:rPr kumimoji="0" lang="en-US" sz="1400" b="1" i="0" u="none" strike="noStrike" cap="none" normalizeH="0" baseline="0">
                          <a:ln>
                            <a:noFill/>
                          </a:ln>
                          <a:solidFill>
                            <a:schemeClr val="tx1"/>
                          </a:solidFill>
                          <a:effectLst/>
                          <a:latin typeface="Arial" charset="0"/>
                        </a:rPr>
                        <a:t>Header Checksum</a:t>
                      </a:r>
                    </a:p>
                  </a:txBody>
                  <a:tcPr marL="73025" marR="73025" marT="36512" marB="36512" anchor="ctr" horzOverflow="overflow">
                    <a:lnL w="12700"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FF6600"/>
                        </a:gs>
                        <a:gs pos="100000">
                          <a:srgbClr val="FFFFFF"/>
                        </a:gs>
                      </a:gsLst>
                      <a:lin ang="5400000" scaled="1"/>
                    </a:gra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2"/>
                  </a:ext>
                </a:extLst>
              </a:tr>
              <a:tr h="401638">
                <a:tc gridSpan="6">
                  <a:txBody>
                    <a:bodyPr/>
                    <a:lstStyle/>
                    <a:p>
                      <a:pPr marL="0" marR="0" lvl="0" indent="0" algn="ctr" defTabSz="814388" rtl="0" eaLnBrk="0" fontAlgn="base" latinLnBrk="0" hangingPunct="0">
                        <a:lnSpc>
                          <a:spcPct val="95000"/>
                        </a:lnSpc>
                        <a:spcBef>
                          <a:spcPct val="50000"/>
                        </a:spcBef>
                        <a:spcAft>
                          <a:spcPct val="0"/>
                        </a:spcAft>
                        <a:buClr>
                          <a:srgbClr val="33CCCC"/>
                        </a:buClr>
                        <a:buSzPct val="100000"/>
                        <a:buFont typeface="Arial" charset="0"/>
                        <a:buNone/>
                        <a:tabLst/>
                      </a:pPr>
                      <a:r>
                        <a:rPr kumimoji="0" lang="en-US" sz="1600" b="1" i="0" u="none" strike="noStrike" cap="none" normalizeH="0" baseline="0">
                          <a:ln>
                            <a:noFill/>
                          </a:ln>
                          <a:solidFill>
                            <a:schemeClr val="tx1"/>
                          </a:solidFill>
                          <a:effectLst/>
                          <a:latin typeface="Arial" charset="0"/>
                        </a:rPr>
                        <a:t>Source Address</a:t>
                      </a:r>
                    </a:p>
                  </a:txBody>
                  <a:tcPr marL="73025" marR="73025" marT="36512" marB="36512"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FFCC00"/>
                        </a:gs>
                        <a:gs pos="100000">
                          <a:srgbClr val="FFFFFF"/>
                        </a:gs>
                      </a:gsLst>
                      <a:lin ang="5400000" scaled="1"/>
                    </a:gra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3"/>
                  </a:ext>
                </a:extLst>
              </a:tr>
              <a:tr h="401638">
                <a:tc gridSpan="6">
                  <a:txBody>
                    <a:bodyPr/>
                    <a:lstStyle/>
                    <a:p>
                      <a:pPr marL="0" marR="0" lvl="0" indent="0" algn="ctr" defTabSz="814388" rtl="0" eaLnBrk="0" fontAlgn="base" latinLnBrk="0" hangingPunct="0">
                        <a:lnSpc>
                          <a:spcPct val="95000"/>
                        </a:lnSpc>
                        <a:spcBef>
                          <a:spcPct val="50000"/>
                        </a:spcBef>
                        <a:spcAft>
                          <a:spcPct val="0"/>
                        </a:spcAft>
                        <a:buClr>
                          <a:srgbClr val="33CCCC"/>
                        </a:buClr>
                        <a:buSzPct val="100000"/>
                        <a:buFont typeface="Arial" charset="0"/>
                        <a:buNone/>
                        <a:tabLst/>
                      </a:pPr>
                      <a:r>
                        <a:rPr kumimoji="0" lang="en-US" sz="1600" b="1" i="0" u="none" strike="noStrike" cap="none" normalizeH="0" baseline="0">
                          <a:ln>
                            <a:noFill/>
                          </a:ln>
                          <a:solidFill>
                            <a:schemeClr val="tx1"/>
                          </a:solidFill>
                          <a:effectLst/>
                          <a:latin typeface="Arial" charset="0"/>
                        </a:rPr>
                        <a:t>Destination Address</a:t>
                      </a:r>
                    </a:p>
                  </a:txBody>
                  <a:tcPr marL="73025" marR="73025" marT="36512" marB="36512"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FFCC00"/>
                        </a:gs>
                        <a:gs pos="100000">
                          <a:srgbClr val="FFFFFF"/>
                        </a:gs>
                      </a:gsLst>
                      <a:lin ang="5400000" scaled="1"/>
                    </a:gra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4"/>
                  </a:ext>
                </a:extLst>
              </a:tr>
              <a:tr h="366713">
                <a:tc gridSpan="5">
                  <a:txBody>
                    <a:bodyPr/>
                    <a:lstStyle/>
                    <a:p>
                      <a:pPr marL="0" marR="0" lvl="0" indent="0" algn="ctr" defTabSz="814388" rtl="0" eaLnBrk="0" fontAlgn="base" latinLnBrk="0" hangingPunct="0">
                        <a:lnSpc>
                          <a:spcPct val="95000"/>
                        </a:lnSpc>
                        <a:spcBef>
                          <a:spcPct val="50000"/>
                        </a:spcBef>
                        <a:spcAft>
                          <a:spcPct val="0"/>
                        </a:spcAft>
                        <a:buClr>
                          <a:srgbClr val="33CCCC"/>
                        </a:buClr>
                        <a:buSzPct val="100000"/>
                        <a:buFont typeface="Arial" charset="0"/>
                        <a:buNone/>
                        <a:tabLst/>
                      </a:pPr>
                      <a:r>
                        <a:rPr kumimoji="0" lang="en-US" sz="1400" b="1" i="0" u="none" strike="noStrike" cap="none" normalizeH="0" baseline="0">
                          <a:ln>
                            <a:noFill/>
                          </a:ln>
                          <a:solidFill>
                            <a:schemeClr val="tx1"/>
                          </a:solidFill>
                          <a:effectLst/>
                          <a:latin typeface="Arial" charset="0"/>
                        </a:rPr>
                        <a:t>Options</a:t>
                      </a:r>
                    </a:p>
                  </a:txBody>
                  <a:tcPr marL="73025" marR="73025" marT="36512" marB="36512" anchor="ctr" horzOverflow="overflow">
                    <a:lnL w="28575"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FF6600"/>
                        </a:gs>
                        <a:gs pos="100000">
                          <a:srgbClr val="FFFFFF"/>
                        </a:gs>
                      </a:gsLst>
                      <a:lin ang="5400000" scaled="1"/>
                    </a:gra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marL="0" marR="0" lvl="0" indent="0" algn="ctr" defTabSz="814388" rtl="0" eaLnBrk="0" fontAlgn="base" latinLnBrk="0" hangingPunct="0">
                        <a:lnSpc>
                          <a:spcPct val="95000"/>
                        </a:lnSpc>
                        <a:spcBef>
                          <a:spcPct val="50000"/>
                        </a:spcBef>
                        <a:spcAft>
                          <a:spcPct val="0"/>
                        </a:spcAft>
                        <a:buClr>
                          <a:srgbClr val="33CCCC"/>
                        </a:buClr>
                        <a:buSzPct val="100000"/>
                        <a:buFont typeface="Arial" charset="0"/>
                        <a:buNone/>
                        <a:tabLst/>
                      </a:pPr>
                      <a:r>
                        <a:rPr kumimoji="0" lang="en-US" sz="1400" b="1" i="0" u="none" strike="noStrike" cap="none" normalizeH="0" baseline="0">
                          <a:ln>
                            <a:noFill/>
                          </a:ln>
                          <a:solidFill>
                            <a:schemeClr val="tx1"/>
                          </a:solidFill>
                          <a:effectLst/>
                          <a:latin typeface="Arial" charset="0"/>
                        </a:rPr>
                        <a:t>Padding</a:t>
                      </a:r>
                    </a:p>
                  </a:txBody>
                  <a:tcPr marL="73025" marR="73025" marT="36512" marB="36512" anchor="ctr" horzOverflow="overflow">
                    <a:lnL w="12700"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FF6600"/>
                        </a:gs>
                        <a:gs pos="100000">
                          <a:srgbClr val="FFFFFF"/>
                        </a:gs>
                      </a:gsLst>
                      <a:lin ang="5400000" scaled="1"/>
                    </a:gradFill>
                  </a:tcPr>
                </a:tc>
                <a:extLst>
                  <a:ext uri="{0D108BD9-81ED-4DB2-BD59-A6C34878D82A}">
                    <a16:rowId xmlns:a16="http://schemas.microsoft.com/office/drawing/2014/main" val="10005"/>
                  </a:ext>
                </a:extLst>
              </a:tr>
            </a:tbl>
          </a:graphicData>
        </a:graphic>
      </p:graphicFrame>
      <p:graphicFrame>
        <p:nvGraphicFramePr>
          <p:cNvPr id="1177633" name="Group 33"/>
          <p:cNvGraphicFramePr>
            <a:graphicFrameLocks noGrp="1"/>
          </p:cNvGraphicFramePr>
          <p:nvPr/>
        </p:nvGraphicFramePr>
        <p:xfrm>
          <a:off x="4724400" y="1905000"/>
          <a:ext cx="4343400" cy="4572001"/>
        </p:xfrm>
        <a:graphic>
          <a:graphicData uri="http://schemas.openxmlformats.org/drawingml/2006/table">
            <a:tbl>
              <a:tblPr/>
              <a:tblGrid>
                <a:gridCol w="741363">
                  <a:extLst>
                    <a:ext uri="{9D8B030D-6E8A-4147-A177-3AD203B41FA5}">
                      <a16:colId xmlns:a16="http://schemas.microsoft.com/office/drawing/2014/main" val="20000"/>
                    </a:ext>
                  </a:extLst>
                </a:gridCol>
                <a:gridCol w="1231900">
                  <a:extLst>
                    <a:ext uri="{9D8B030D-6E8A-4147-A177-3AD203B41FA5}">
                      <a16:colId xmlns:a16="http://schemas.microsoft.com/office/drawing/2014/main" val="20001"/>
                    </a:ext>
                  </a:extLst>
                </a:gridCol>
                <a:gridCol w="166687">
                  <a:extLst>
                    <a:ext uri="{9D8B030D-6E8A-4147-A177-3AD203B41FA5}">
                      <a16:colId xmlns:a16="http://schemas.microsoft.com/office/drawing/2014/main" val="20002"/>
                    </a:ext>
                  </a:extLst>
                </a:gridCol>
                <a:gridCol w="1101725">
                  <a:extLst>
                    <a:ext uri="{9D8B030D-6E8A-4147-A177-3AD203B41FA5}">
                      <a16:colId xmlns:a16="http://schemas.microsoft.com/office/drawing/2014/main" val="20003"/>
                    </a:ext>
                  </a:extLst>
                </a:gridCol>
                <a:gridCol w="1101725">
                  <a:extLst>
                    <a:ext uri="{9D8B030D-6E8A-4147-A177-3AD203B41FA5}">
                      <a16:colId xmlns:a16="http://schemas.microsoft.com/office/drawing/2014/main" val="20004"/>
                    </a:ext>
                  </a:extLst>
                </a:gridCol>
              </a:tblGrid>
              <a:tr h="885825">
                <a:tc>
                  <a:txBody>
                    <a:bodyPr/>
                    <a:lstStyle/>
                    <a:p>
                      <a:pPr marL="0" marR="0" lvl="0" indent="0" algn="ctr" defTabSz="814388" rtl="0" eaLnBrk="0" fontAlgn="base" latinLnBrk="0" hangingPunct="0">
                        <a:lnSpc>
                          <a:spcPct val="95000"/>
                        </a:lnSpc>
                        <a:spcBef>
                          <a:spcPct val="50000"/>
                        </a:spcBef>
                        <a:spcAft>
                          <a:spcPct val="0"/>
                        </a:spcAft>
                        <a:buClr>
                          <a:srgbClr val="33CCCC"/>
                        </a:buClr>
                        <a:buSzPct val="100000"/>
                        <a:buFont typeface="Arial" charset="0"/>
                        <a:buNone/>
                        <a:tabLst/>
                      </a:pPr>
                      <a:r>
                        <a:rPr kumimoji="0" lang="en-US" sz="1000" b="1" i="0" u="none" strike="noStrike" cap="none" normalizeH="0" baseline="0">
                          <a:ln>
                            <a:noFill/>
                          </a:ln>
                          <a:solidFill>
                            <a:schemeClr val="tx1"/>
                          </a:solidFill>
                          <a:effectLst/>
                          <a:latin typeface="Arial" charset="0"/>
                        </a:rPr>
                        <a:t>Version</a:t>
                      </a:r>
                    </a:p>
                  </a:txBody>
                  <a:tcPr marL="73025" marR="73025" marT="36512" marB="36512" anchor="ctr" horzOverflow="overflow">
                    <a:lnL w="28575"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FFCC00"/>
                        </a:gs>
                        <a:gs pos="100000">
                          <a:srgbClr val="FFFFFF"/>
                        </a:gs>
                      </a:gsLst>
                      <a:lin ang="5400000" scaled="1"/>
                    </a:gradFill>
                  </a:tcPr>
                </a:tc>
                <a:tc>
                  <a:txBody>
                    <a:bodyPr/>
                    <a:lstStyle/>
                    <a:p>
                      <a:pPr marL="0" marR="0" lvl="0" indent="0" algn="ctr" defTabSz="814388" rtl="0" eaLnBrk="0" fontAlgn="base" latinLnBrk="0" hangingPunct="0">
                        <a:lnSpc>
                          <a:spcPct val="95000"/>
                        </a:lnSpc>
                        <a:spcBef>
                          <a:spcPct val="50000"/>
                        </a:spcBef>
                        <a:spcAft>
                          <a:spcPct val="0"/>
                        </a:spcAft>
                        <a:buClr>
                          <a:srgbClr val="33CCCC"/>
                        </a:buClr>
                        <a:buSzPct val="100000"/>
                        <a:buFont typeface="Arial" charset="0"/>
                        <a:buNone/>
                        <a:tabLst/>
                      </a:pPr>
                      <a:r>
                        <a:rPr kumimoji="0" lang="en-US" sz="1000" b="1" i="0" u="none" strike="noStrike" cap="none" normalizeH="0" baseline="0">
                          <a:ln>
                            <a:noFill/>
                          </a:ln>
                          <a:solidFill>
                            <a:schemeClr val="tx1"/>
                          </a:solidFill>
                          <a:effectLst/>
                          <a:latin typeface="Arial" charset="0"/>
                        </a:rPr>
                        <a:t>Traffic Class</a:t>
                      </a:r>
                    </a:p>
                  </a:txBody>
                  <a:tcPr marL="73025" marR="73025" marT="36512" marB="365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66CC"/>
                        </a:gs>
                        <a:gs pos="100000">
                          <a:srgbClr val="FFFFFF"/>
                        </a:gs>
                      </a:gsLst>
                      <a:lin ang="5400000" scaled="1"/>
                    </a:gradFill>
                  </a:tcPr>
                </a:tc>
                <a:tc gridSpan="3">
                  <a:txBody>
                    <a:bodyPr/>
                    <a:lstStyle/>
                    <a:p>
                      <a:pPr marL="0" marR="0" lvl="0" indent="0" algn="ctr" defTabSz="814388" rtl="0" eaLnBrk="0" fontAlgn="base" latinLnBrk="0" hangingPunct="0">
                        <a:lnSpc>
                          <a:spcPct val="95000"/>
                        </a:lnSpc>
                        <a:spcBef>
                          <a:spcPct val="50000"/>
                        </a:spcBef>
                        <a:spcAft>
                          <a:spcPct val="0"/>
                        </a:spcAft>
                        <a:buClr>
                          <a:srgbClr val="33CCCC"/>
                        </a:buClr>
                        <a:buSzPct val="100000"/>
                        <a:buFont typeface="Arial" charset="0"/>
                        <a:buNone/>
                        <a:tabLst/>
                      </a:pPr>
                      <a:r>
                        <a:rPr kumimoji="0" lang="en-US" sz="1000" b="1" i="0" u="none" strike="noStrike" cap="none" normalizeH="0" baseline="0">
                          <a:ln>
                            <a:noFill/>
                          </a:ln>
                          <a:solidFill>
                            <a:schemeClr val="tx1"/>
                          </a:solidFill>
                          <a:effectLst/>
                          <a:latin typeface="Arial" charset="0"/>
                        </a:rPr>
                        <a:t>Flow Label</a:t>
                      </a:r>
                    </a:p>
                  </a:txBody>
                  <a:tcPr marL="73025" marR="73025" marT="36512" marB="36512" anchor="ctr" horzOverflow="overflow">
                    <a:lnL w="12700"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8000"/>
                        </a:gs>
                        <a:gs pos="100000">
                          <a:srgbClr val="FFFFFF"/>
                        </a:gs>
                      </a:gsLst>
                      <a:lin ang="5400000" scaled="1"/>
                    </a:gra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801688">
                <a:tc gridSpan="3">
                  <a:txBody>
                    <a:bodyPr/>
                    <a:lstStyle/>
                    <a:p>
                      <a:pPr marL="0" marR="0" lvl="0" indent="0" algn="ctr" defTabSz="814388" rtl="0" eaLnBrk="0" fontAlgn="base" latinLnBrk="0" hangingPunct="0">
                        <a:lnSpc>
                          <a:spcPct val="95000"/>
                        </a:lnSpc>
                        <a:spcBef>
                          <a:spcPct val="50000"/>
                        </a:spcBef>
                        <a:spcAft>
                          <a:spcPct val="0"/>
                        </a:spcAft>
                        <a:buClr>
                          <a:srgbClr val="33CCCC"/>
                        </a:buClr>
                        <a:buSzPct val="100000"/>
                        <a:buFont typeface="Arial" charset="0"/>
                        <a:buNone/>
                        <a:tabLst/>
                      </a:pPr>
                      <a:r>
                        <a:rPr kumimoji="0" lang="en-US" sz="1400" b="1" i="0" u="none" strike="noStrike" cap="none" normalizeH="0" baseline="0">
                          <a:ln>
                            <a:noFill/>
                          </a:ln>
                          <a:solidFill>
                            <a:schemeClr val="tx1"/>
                          </a:solidFill>
                          <a:effectLst/>
                          <a:latin typeface="Arial" charset="0"/>
                        </a:rPr>
                        <a:t>Payload Length</a:t>
                      </a:r>
                    </a:p>
                  </a:txBody>
                  <a:tcPr marL="73025" marR="73025" marT="36512" marB="36512" anchor="ctr" horzOverflow="overflow">
                    <a:lnL w="28575"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66CC"/>
                        </a:gs>
                        <a:gs pos="100000">
                          <a:srgbClr val="FFFFFF"/>
                        </a:gs>
                      </a:gsLst>
                      <a:lin ang="5400000" scaled="1"/>
                    </a:gradFill>
                  </a:tcPr>
                </a:tc>
                <a:tc hMerge="1">
                  <a:txBody>
                    <a:bodyPr/>
                    <a:lstStyle/>
                    <a:p>
                      <a:endParaRPr lang="en-IN"/>
                    </a:p>
                  </a:txBody>
                  <a:tcPr/>
                </a:tc>
                <a:tc hMerge="1">
                  <a:txBody>
                    <a:bodyPr/>
                    <a:lstStyle/>
                    <a:p>
                      <a:endParaRPr lang="en-IN"/>
                    </a:p>
                  </a:txBody>
                  <a:tcPr/>
                </a:tc>
                <a:tc>
                  <a:txBody>
                    <a:bodyPr/>
                    <a:lstStyle/>
                    <a:p>
                      <a:pPr marL="0" marR="0" lvl="0" indent="0" algn="ctr" defTabSz="814388" rtl="0" eaLnBrk="0" fontAlgn="base" latinLnBrk="0" hangingPunct="0">
                        <a:lnSpc>
                          <a:spcPct val="95000"/>
                        </a:lnSpc>
                        <a:spcBef>
                          <a:spcPct val="50000"/>
                        </a:spcBef>
                        <a:spcAft>
                          <a:spcPct val="0"/>
                        </a:spcAft>
                        <a:buClr>
                          <a:srgbClr val="33CCCC"/>
                        </a:buClr>
                        <a:buSzPct val="100000"/>
                        <a:buFont typeface="Arial" charset="0"/>
                        <a:buNone/>
                        <a:tabLst/>
                      </a:pPr>
                      <a:r>
                        <a:rPr kumimoji="0" lang="en-US" sz="1400" b="1" i="0" u="none" strike="noStrike" cap="none" normalizeH="0" baseline="0">
                          <a:ln>
                            <a:noFill/>
                          </a:ln>
                          <a:solidFill>
                            <a:schemeClr val="tx1"/>
                          </a:solidFill>
                          <a:effectLst/>
                          <a:latin typeface="Arial" charset="0"/>
                        </a:rPr>
                        <a:t>Next Header</a:t>
                      </a:r>
                    </a:p>
                  </a:txBody>
                  <a:tcPr marL="73025" marR="73025" marT="36512" marB="3651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66CC"/>
                        </a:gs>
                        <a:gs pos="100000">
                          <a:srgbClr val="FFFFFF"/>
                        </a:gs>
                      </a:gsLst>
                      <a:lin ang="5400000" scaled="1"/>
                    </a:gradFill>
                  </a:tcPr>
                </a:tc>
                <a:tc>
                  <a:txBody>
                    <a:bodyPr/>
                    <a:lstStyle/>
                    <a:p>
                      <a:pPr marL="0" marR="0" lvl="0" indent="0" algn="l" defTabSz="814388" rtl="0" eaLnBrk="0" fontAlgn="base" latinLnBrk="0" hangingPunct="0">
                        <a:lnSpc>
                          <a:spcPct val="95000"/>
                        </a:lnSpc>
                        <a:spcBef>
                          <a:spcPct val="50000"/>
                        </a:spcBef>
                        <a:spcAft>
                          <a:spcPct val="0"/>
                        </a:spcAft>
                        <a:buClr>
                          <a:srgbClr val="33CCCC"/>
                        </a:buClr>
                        <a:buSzPct val="100000"/>
                        <a:buFont typeface="Arial" charset="0"/>
                        <a:buNone/>
                        <a:tabLst/>
                      </a:pPr>
                      <a:r>
                        <a:rPr kumimoji="0" lang="en-US" sz="1400" b="1" i="0" u="none" strike="noStrike" cap="none" normalizeH="0" baseline="0">
                          <a:ln>
                            <a:noFill/>
                          </a:ln>
                          <a:solidFill>
                            <a:schemeClr val="tx1"/>
                          </a:solidFill>
                          <a:effectLst/>
                          <a:latin typeface="Arial" charset="0"/>
                        </a:rPr>
                        <a:t>Hop Limit</a:t>
                      </a:r>
                    </a:p>
                  </a:txBody>
                  <a:tcPr marL="73025" marR="73025" marT="36512" marB="36512" anchor="ctr" horzOverflow="overflow">
                    <a:lnL w="12700"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0066CC"/>
                        </a:gs>
                        <a:gs pos="100000">
                          <a:srgbClr val="FFFFFF"/>
                        </a:gs>
                      </a:gsLst>
                      <a:lin ang="5400000" scaled="1"/>
                    </a:gradFill>
                  </a:tcPr>
                </a:tc>
                <a:extLst>
                  <a:ext uri="{0D108BD9-81ED-4DB2-BD59-A6C34878D82A}">
                    <a16:rowId xmlns:a16="http://schemas.microsoft.com/office/drawing/2014/main" val="10001"/>
                  </a:ext>
                </a:extLst>
              </a:tr>
              <a:tr h="1427163">
                <a:tc gridSpan="5">
                  <a:txBody>
                    <a:bodyPr/>
                    <a:lstStyle/>
                    <a:p>
                      <a:pPr marL="0" marR="0" lvl="0" indent="0" algn="ctr" defTabSz="814388" rtl="0" eaLnBrk="0" fontAlgn="base" latinLnBrk="0" hangingPunct="0">
                        <a:lnSpc>
                          <a:spcPct val="95000"/>
                        </a:lnSpc>
                        <a:spcBef>
                          <a:spcPct val="50000"/>
                        </a:spcBef>
                        <a:spcAft>
                          <a:spcPct val="0"/>
                        </a:spcAft>
                        <a:buClr>
                          <a:srgbClr val="33CCCC"/>
                        </a:buClr>
                        <a:buSzPct val="100000"/>
                        <a:buFont typeface="Arial" charset="0"/>
                        <a:buNone/>
                        <a:tabLst/>
                      </a:pPr>
                      <a:r>
                        <a:rPr kumimoji="0" lang="en-US" sz="2400" b="1" i="0" u="none" strike="noStrike" cap="none" normalizeH="0" baseline="0">
                          <a:ln>
                            <a:noFill/>
                          </a:ln>
                          <a:solidFill>
                            <a:schemeClr val="tx1"/>
                          </a:solidFill>
                          <a:effectLst/>
                          <a:latin typeface="Arial" charset="0"/>
                        </a:rPr>
                        <a:t>Source Address</a:t>
                      </a:r>
                    </a:p>
                  </a:txBody>
                  <a:tcPr marL="73025" marR="73025" marT="36512" marB="36512"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gradFill rotWithShape="0">
                      <a:gsLst>
                        <a:gs pos="0">
                          <a:srgbClr val="FFCC00"/>
                        </a:gs>
                        <a:gs pos="100000">
                          <a:srgbClr val="FFFFFF"/>
                        </a:gs>
                      </a:gsLst>
                      <a:lin ang="5400000" scaled="1"/>
                    </a:gra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2"/>
                  </a:ext>
                </a:extLst>
              </a:tr>
              <a:tr h="1457325">
                <a:tc gridSpan="5">
                  <a:txBody>
                    <a:bodyPr/>
                    <a:lstStyle/>
                    <a:p>
                      <a:pPr marL="0" marR="0" lvl="0" indent="0" algn="ctr" defTabSz="814388" rtl="0" eaLnBrk="0" fontAlgn="base" latinLnBrk="0" hangingPunct="0">
                        <a:lnSpc>
                          <a:spcPct val="95000"/>
                        </a:lnSpc>
                        <a:spcBef>
                          <a:spcPct val="50000"/>
                        </a:spcBef>
                        <a:spcAft>
                          <a:spcPct val="0"/>
                        </a:spcAft>
                        <a:buClr>
                          <a:srgbClr val="33CCCC"/>
                        </a:buClr>
                        <a:buSzPct val="100000"/>
                        <a:buFont typeface="Arial" charset="0"/>
                        <a:buNone/>
                        <a:tabLst/>
                      </a:pPr>
                      <a:r>
                        <a:rPr kumimoji="0" lang="en-US" sz="2400" b="1" i="0" u="none" strike="noStrike" cap="none" normalizeH="0" baseline="0">
                          <a:ln>
                            <a:noFill/>
                          </a:ln>
                          <a:solidFill>
                            <a:schemeClr val="tx1"/>
                          </a:solidFill>
                          <a:effectLst/>
                          <a:latin typeface="Arial" charset="0"/>
                        </a:rPr>
                        <a:t>Destination Address</a:t>
                      </a:r>
                    </a:p>
                  </a:txBody>
                  <a:tcPr marL="73025" marR="73025" marT="36512" marB="36512"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FFCC00"/>
                        </a:gs>
                        <a:gs pos="100000">
                          <a:srgbClr val="FFFFFF"/>
                        </a:gs>
                      </a:gsLst>
                      <a:lin ang="5400000" scaled="1"/>
                    </a:gra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3"/>
                  </a:ext>
                </a:extLst>
              </a:tr>
            </a:tbl>
          </a:graphicData>
        </a:graphic>
      </p:graphicFrame>
      <p:sp>
        <p:nvSpPr>
          <p:cNvPr id="1177653" name="Rectangle 53"/>
          <p:cNvSpPr>
            <a:spLocks noChangeArrowheads="1"/>
          </p:cNvSpPr>
          <p:nvPr/>
        </p:nvSpPr>
        <p:spPr bwMode="gray">
          <a:xfrm>
            <a:off x="1346200" y="1536700"/>
            <a:ext cx="1892300" cy="438150"/>
          </a:xfrm>
          <a:prstGeom prst="rect">
            <a:avLst/>
          </a:prstGeom>
          <a:noFill/>
          <a:ln w="9525">
            <a:noFill/>
            <a:miter lim="800000"/>
            <a:headEnd/>
            <a:tailEnd/>
          </a:ln>
          <a:effectLst/>
        </p:spPr>
        <p:txBody>
          <a:bodyPr wrap="none" lIns="73025" tIns="36512" rIns="73025" bIns="36512">
            <a:spAutoFit/>
          </a:bodyPr>
          <a:lstStyle/>
          <a:p>
            <a:r>
              <a:rPr lang="en-US" sz="2400">
                <a:effectLst>
                  <a:outerShdw blurRad="38100" dist="38100" dir="2700000" algn="tl">
                    <a:srgbClr val="C0C0C0"/>
                  </a:outerShdw>
                </a:effectLst>
              </a:rPr>
              <a:t>IPv4 Header</a:t>
            </a:r>
          </a:p>
        </p:txBody>
      </p:sp>
      <p:sp>
        <p:nvSpPr>
          <p:cNvPr id="1177654" name="Rectangle 54"/>
          <p:cNvSpPr>
            <a:spLocks noChangeArrowheads="1"/>
          </p:cNvSpPr>
          <p:nvPr/>
        </p:nvSpPr>
        <p:spPr bwMode="gray">
          <a:xfrm>
            <a:off x="5643563" y="1524000"/>
            <a:ext cx="1892300" cy="438150"/>
          </a:xfrm>
          <a:prstGeom prst="rect">
            <a:avLst/>
          </a:prstGeom>
          <a:noFill/>
          <a:ln w="9525">
            <a:noFill/>
            <a:miter lim="800000"/>
            <a:headEnd/>
            <a:tailEnd/>
          </a:ln>
          <a:effectLst/>
        </p:spPr>
        <p:txBody>
          <a:bodyPr wrap="none" lIns="73025" tIns="36512" rIns="73025" bIns="36512">
            <a:spAutoFit/>
          </a:bodyPr>
          <a:lstStyle/>
          <a:p>
            <a:r>
              <a:rPr lang="en-US" sz="2400"/>
              <a:t>IPv6 </a:t>
            </a:r>
            <a:r>
              <a:rPr lang="en-US" sz="2400">
                <a:effectLst>
                  <a:outerShdw blurRad="38100" dist="38100" dir="2700000" algn="tl">
                    <a:srgbClr val="C0C0C0"/>
                  </a:outerShdw>
                </a:effectLst>
              </a:rPr>
              <a:t>Header</a:t>
            </a:r>
          </a:p>
        </p:txBody>
      </p:sp>
      <p:sp>
        <p:nvSpPr>
          <p:cNvPr id="1177655" name="AutoShape 55"/>
          <p:cNvSpPr>
            <a:spLocks noChangeArrowheads="1"/>
          </p:cNvSpPr>
          <p:nvPr/>
        </p:nvSpPr>
        <p:spPr bwMode="auto">
          <a:xfrm>
            <a:off x="381000" y="5334000"/>
            <a:ext cx="328613" cy="228600"/>
          </a:xfrm>
          <a:prstGeom prst="roundRect">
            <a:avLst>
              <a:gd name="adj" fmla="val 16667"/>
            </a:avLst>
          </a:prstGeom>
          <a:gradFill rotWithShape="0">
            <a:gsLst>
              <a:gs pos="0">
                <a:srgbClr val="FFCC00"/>
              </a:gs>
              <a:gs pos="100000">
                <a:schemeClr val="bg1"/>
              </a:gs>
            </a:gsLst>
            <a:lin ang="5400000" scaled="1"/>
          </a:gradFill>
          <a:ln w="6350">
            <a:solidFill>
              <a:srgbClr val="808080"/>
            </a:solidFill>
            <a:round/>
            <a:headEnd/>
            <a:tailEnd/>
          </a:ln>
          <a:effectLst>
            <a:outerShdw dist="35921" dir="2700000" algn="ctr" rotWithShape="0">
              <a:schemeClr val="bg2"/>
            </a:outerShdw>
          </a:effectLst>
        </p:spPr>
        <p:txBody>
          <a:bodyPr wrap="none" lIns="82124" tIns="41061" rIns="82124" bIns="41061" anchor="ctr"/>
          <a:lstStyle/>
          <a:p>
            <a:endParaRPr lang="en-IN"/>
          </a:p>
        </p:txBody>
      </p:sp>
      <p:sp>
        <p:nvSpPr>
          <p:cNvPr id="1177656" name="AutoShape 56"/>
          <p:cNvSpPr>
            <a:spLocks noChangeArrowheads="1"/>
          </p:cNvSpPr>
          <p:nvPr/>
        </p:nvSpPr>
        <p:spPr bwMode="auto">
          <a:xfrm>
            <a:off x="381000" y="5638800"/>
            <a:ext cx="328613" cy="228600"/>
          </a:xfrm>
          <a:prstGeom prst="roundRect">
            <a:avLst>
              <a:gd name="adj" fmla="val 16667"/>
            </a:avLst>
          </a:prstGeom>
          <a:gradFill rotWithShape="0">
            <a:gsLst>
              <a:gs pos="0">
                <a:srgbClr val="FF6600"/>
              </a:gs>
              <a:gs pos="100000">
                <a:schemeClr val="bg1"/>
              </a:gs>
            </a:gsLst>
            <a:lin ang="5400000" scaled="1"/>
          </a:gradFill>
          <a:ln w="6350">
            <a:solidFill>
              <a:srgbClr val="808080"/>
            </a:solidFill>
            <a:round/>
            <a:headEnd/>
            <a:tailEnd/>
          </a:ln>
          <a:effectLst>
            <a:outerShdw dist="35921" dir="2700000" algn="ctr" rotWithShape="0">
              <a:schemeClr val="bg2"/>
            </a:outerShdw>
          </a:effectLst>
        </p:spPr>
        <p:txBody>
          <a:bodyPr wrap="none" lIns="82124" tIns="41061" rIns="82124" bIns="41061" anchor="ctr"/>
          <a:lstStyle/>
          <a:p>
            <a:endParaRPr lang="en-IN"/>
          </a:p>
        </p:txBody>
      </p:sp>
      <p:sp>
        <p:nvSpPr>
          <p:cNvPr id="1177657" name="AutoShape 57"/>
          <p:cNvSpPr>
            <a:spLocks noChangeArrowheads="1"/>
          </p:cNvSpPr>
          <p:nvPr/>
        </p:nvSpPr>
        <p:spPr bwMode="auto">
          <a:xfrm>
            <a:off x="381000" y="5943600"/>
            <a:ext cx="328613" cy="228600"/>
          </a:xfrm>
          <a:prstGeom prst="roundRect">
            <a:avLst>
              <a:gd name="adj" fmla="val 16667"/>
            </a:avLst>
          </a:prstGeom>
          <a:gradFill rotWithShape="0">
            <a:gsLst>
              <a:gs pos="0">
                <a:srgbClr val="0066CC"/>
              </a:gs>
              <a:gs pos="100000">
                <a:schemeClr val="bg1"/>
              </a:gs>
            </a:gsLst>
            <a:lin ang="5400000" scaled="1"/>
          </a:gradFill>
          <a:ln w="6350">
            <a:solidFill>
              <a:srgbClr val="808080"/>
            </a:solidFill>
            <a:round/>
            <a:headEnd/>
            <a:tailEnd/>
          </a:ln>
          <a:effectLst>
            <a:outerShdw dist="35921" dir="2700000" algn="ctr" rotWithShape="0">
              <a:schemeClr val="bg2"/>
            </a:outerShdw>
          </a:effectLst>
        </p:spPr>
        <p:txBody>
          <a:bodyPr wrap="none" lIns="82124" tIns="41061" rIns="82124" bIns="41061" anchor="ctr"/>
          <a:lstStyle/>
          <a:p>
            <a:endParaRPr lang="en-IN"/>
          </a:p>
        </p:txBody>
      </p:sp>
      <p:sp>
        <p:nvSpPr>
          <p:cNvPr id="1177658" name="AutoShape 58"/>
          <p:cNvSpPr>
            <a:spLocks noChangeArrowheads="1"/>
          </p:cNvSpPr>
          <p:nvPr/>
        </p:nvSpPr>
        <p:spPr bwMode="auto">
          <a:xfrm>
            <a:off x="381000" y="6235700"/>
            <a:ext cx="328613" cy="228600"/>
          </a:xfrm>
          <a:prstGeom prst="roundRect">
            <a:avLst>
              <a:gd name="adj" fmla="val 16667"/>
            </a:avLst>
          </a:prstGeom>
          <a:gradFill rotWithShape="0">
            <a:gsLst>
              <a:gs pos="0">
                <a:srgbClr val="008000"/>
              </a:gs>
              <a:gs pos="100000">
                <a:schemeClr val="bg1"/>
              </a:gs>
            </a:gsLst>
            <a:lin ang="5400000" scaled="1"/>
          </a:gradFill>
          <a:ln w="6350">
            <a:solidFill>
              <a:srgbClr val="808080"/>
            </a:solidFill>
            <a:round/>
            <a:headEnd/>
            <a:tailEnd/>
          </a:ln>
          <a:effectLst>
            <a:outerShdw dist="35921" dir="2700000" algn="ctr" rotWithShape="0">
              <a:schemeClr val="bg2"/>
            </a:outerShdw>
          </a:effectLst>
        </p:spPr>
        <p:txBody>
          <a:bodyPr wrap="none" lIns="82124" tIns="41061" rIns="82124" bIns="41061" anchor="ctr"/>
          <a:lstStyle/>
          <a:p>
            <a:endParaRPr lang="en-IN"/>
          </a:p>
        </p:txBody>
      </p:sp>
      <p:sp>
        <p:nvSpPr>
          <p:cNvPr id="1177659" name="Text Box 59"/>
          <p:cNvSpPr txBox="1">
            <a:spLocks noChangeArrowheads="1"/>
          </p:cNvSpPr>
          <p:nvPr/>
        </p:nvSpPr>
        <p:spPr bwMode="auto">
          <a:xfrm>
            <a:off x="685800" y="5345113"/>
            <a:ext cx="3429000" cy="1208087"/>
          </a:xfrm>
          <a:prstGeom prst="rect">
            <a:avLst/>
          </a:prstGeom>
          <a:noFill/>
          <a:ln w="38100">
            <a:noFill/>
            <a:miter lim="800000"/>
            <a:headEnd/>
            <a:tailEnd/>
          </a:ln>
          <a:effectLst/>
        </p:spPr>
        <p:txBody>
          <a:bodyPr lIns="82124" tIns="41061" rIns="82124" bIns="41061" anchorCtr="1">
            <a:spAutoFit/>
          </a:bodyPr>
          <a:lstStyle/>
          <a:p>
            <a:pPr>
              <a:lnSpc>
                <a:spcPct val="95000"/>
              </a:lnSpc>
              <a:spcBef>
                <a:spcPct val="50000"/>
              </a:spcBef>
              <a:buClr>
                <a:srgbClr val="35C5FF"/>
              </a:buClr>
              <a:buSzPct val="100000"/>
              <a:buFont typeface="Arial" charset="0"/>
              <a:buNone/>
            </a:pPr>
            <a:r>
              <a:rPr lang="en-US" sz="1400"/>
              <a:t>- field</a:t>
            </a:r>
            <a:r>
              <a:rPr lang="en-GB" sz="1400"/>
              <a:t>’</a:t>
            </a:r>
            <a:r>
              <a:rPr lang="en-US" sz="1400"/>
              <a:t>s </a:t>
            </a:r>
            <a:r>
              <a:rPr lang="en-GB" sz="1400"/>
              <a:t>name </a:t>
            </a:r>
            <a:r>
              <a:rPr lang="en-US" sz="1400"/>
              <a:t>kept from IPv4 to IPv6</a:t>
            </a:r>
          </a:p>
          <a:p>
            <a:pPr>
              <a:lnSpc>
                <a:spcPct val="95000"/>
              </a:lnSpc>
              <a:spcBef>
                <a:spcPct val="50000"/>
              </a:spcBef>
              <a:buClr>
                <a:srgbClr val="35C5FF"/>
              </a:buClr>
              <a:buSzPct val="100000"/>
              <a:buFont typeface="Arial" charset="0"/>
              <a:buNone/>
            </a:pPr>
            <a:r>
              <a:rPr lang="en-US" sz="1400"/>
              <a:t>- fields not kept in IPv6</a:t>
            </a:r>
          </a:p>
          <a:p>
            <a:pPr>
              <a:lnSpc>
                <a:spcPct val="95000"/>
              </a:lnSpc>
              <a:spcBef>
                <a:spcPct val="50000"/>
              </a:spcBef>
              <a:buClr>
                <a:srgbClr val="35C5FF"/>
              </a:buClr>
              <a:buSzPct val="100000"/>
              <a:buFont typeface="Arial" charset="0"/>
              <a:buNone/>
            </a:pPr>
            <a:r>
              <a:rPr lang="en-US" sz="1400"/>
              <a:t>- </a:t>
            </a:r>
            <a:r>
              <a:rPr lang="en-GB" sz="1400"/>
              <a:t>Name &amp; position changed in IPv6</a:t>
            </a:r>
            <a:endParaRPr lang="en-US" sz="1400"/>
          </a:p>
          <a:p>
            <a:pPr>
              <a:lnSpc>
                <a:spcPct val="95000"/>
              </a:lnSpc>
              <a:spcBef>
                <a:spcPct val="50000"/>
              </a:spcBef>
              <a:buClr>
                <a:srgbClr val="35C5FF"/>
              </a:buClr>
              <a:buSzPct val="100000"/>
              <a:buFont typeface="Arial" charset="0"/>
              <a:buNone/>
            </a:pPr>
            <a:r>
              <a:rPr lang="en-US" sz="1400"/>
              <a:t>- </a:t>
            </a:r>
            <a:r>
              <a:rPr lang="en-GB" sz="1400"/>
              <a:t>New field in IPv6</a:t>
            </a:r>
            <a:endParaRPr lang="en-US" sz="1400"/>
          </a:p>
        </p:txBody>
      </p:sp>
      <p:sp>
        <p:nvSpPr>
          <p:cNvPr id="1177660" name="Text Box 60"/>
          <p:cNvSpPr txBox="1">
            <a:spLocks noChangeArrowheads="1"/>
          </p:cNvSpPr>
          <p:nvPr/>
        </p:nvSpPr>
        <p:spPr bwMode="auto">
          <a:xfrm rot="-5400000">
            <a:off x="-446881" y="5699918"/>
            <a:ext cx="1250950" cy="430213"/>
          </a:xfrm>
          <a:prstGeom prst="rect">
            <a:avLst/>
          </a:prstGeom>
          <a:noFill/>
          <a:ln w="38100">
            <a:noFill/>
            <a:miter lim="800000"/>
            <a:headEnd/>
            <a:tailEnd/>
          </a:ln>
          <a:effectLst/>
        </p:spPr>
        <p:txBody>
          <a:bodyPr lIns="82124" tIns="41061" rIns="82124" bIns="41061" anchorCtr="1">
            <a:spAutoFit/>
          </a:bodyPr>
          <a:lstStyle/>
          <a:p>
            <a:pPr>
              <a:lnSpc>
                <a:spcPct val="95000"/>
              </a:lnSpc>
              <a:spcBef>
                <a:spcPct val="50000"/>
              </a:spcBef>
              <a:buClr>
                <a:srgbClr val="35C5FF"/>
              </a:buClr>
              <a:buSzPct val="100000"/>
              <a:buFont typeface="Arial" charset="0"/>
              <a:buNone/>
            </a:pPr>
            <a:r>
              <a:rPr lang="en-US" sz="2400">
                <a:solidFill>
                  <a:srgbClr val="B2B2B2"/>
                </a:solidFill>
              </a:rPr>
              <a:t>Legend</a:t>
            </a:r>
            <a:endParaRPr lang="en-US" sz="2400" b="0">
              <a:solidFill>
                <a:srgbClr val="B2B2B2"/>
              </a:solidFill>
            </a:endParaRPr>
          </a:p>
        </p:txBody>
      </p:sp>
    </p:spTree>
    <p:extLst>
      <p:ext uri="{BB962C8B-B14F-4D97-AF65-F5344CB8AC3E}">
        <p14:creationId xmlns:p14="http://schemas.microsoft.com/office/powerpoint/2010/main" val="1606426509"/>
      </p:ext>
    </p:extLst>
  </p:cSld>
  <p:clrMapOvr>
    <a:masterClrMapping/>
  </p:clrMapOvr>
  <p:transition spd="med">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oter Placeholder 3"/>
          <p:cNvSpPr>
            <a:spLocks noGrp="1"/>
          </p:cNvSpPr>
          <p:nvPr>
            <p:ph type="ftr" sz="quarter" idx="4294967295"/>
          </p:nvPr>
        </p:nvSpPr>
        <p:spPr bwMode="auto">
          <a:xfrm>
            <a:off x="312420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AU" altLang="en-US"/>
              <a:t>IPv6 Packet Format</a:t>
            </a:r>
          </a:p>
        </p:txBody>
      </p:sp>
      <p:sp>
        <p:nvSpPr>
          <p:cNvPr id="83971" name="Slide Number Placeholder 4"/>
          <p:cNvSpPr>
            <a:spLocks noGrp="1"/>
          </p:cNvSpPr>
          <p:nvPr>
            <p:ph type="sldNum" sz="quarter" idx="10"/>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14B7FC66-3E6B-41F5-BBDF-E10DC99886C3}" type="slidenum">
              <a:rPr lang="en-AU" altLang="en-US" sz="2000" baseline="0" smtClean="0">
                <a:solidFill>
                  <a:schemeClr val="bg2"/>
                </a:solidFill>
              </a:rPr>
              <a:pPr/>
              <a:t>54</a:t>
            </a:fld>
            <a:endParaRPr lang="en-AU" altLang="en-US" sz="2000" baseline="0">
              <a:solidFill>
                <a:schemeClr val="bg2"/>
              </a:solidFill>
            </a:endParaRPr>
          </a:p>
        </p:txBody>
      </p:sp>
      <p:sp>
        <p:nvSpPr>
          <p:cNvPr id="83972"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AU"/>
              <a:t>IPv6 Header</a:t>
            </a:r>
          </a:p>
        </p:txBody>
      </p:sp>
      <p:pic>
        <p:nvPicPr>
          <p:cNvPr id="83973" name="Picture 5" descr="FIG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106613"/>
            <a:ext cx="5715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07544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bwMode="auto">
          <a:xfrm>
            <a:off x="304800" y="228600"/>
            <a:ext cx="7543800" cy="808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AU"/>
              <a:t>IPv6 Header Fields</a:t>
            </a:r>
          </a:p>
        </p:txBody>
      </p:sp>
      <p:sp>
        <p:nvSpPr>
          <p:cNvPr id="84995" name="Rectangle 3"/>
          <p:cNvSpPr>
            <a:spLocks noGrp="1" noChangeArrowheads="1"/>
          </p:cNvSpPr>
          <p:nvPr>
            <p:ph type="body" idx="1"/>
          </p:nvPr>
        </p:nvSpPr>
        <p:spPr bwMode="auto">
          <a:xfrm>
            <a:off x="457200" y="1447800"/>
            <a:ext cx="8229600" cy="4779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indent="-457200" algn="just">
              <a:lnSpc>
                <a:spcPct val="90000"/>
              </a:lnSpc>
            </a:pPr>
            <a:r>
              <a:rPr lang="en-AU" sz="1800"/>
              <a:t>Based on these rules, RFC 2460 defines the following IPv6 header fields:</a:t>
            </a:r>
          </a:p>
          <a:p>
            <a:pPr marL="457200" indent="-457200" algn="just">
              <a:lnSpc>
                <a:spcPct val="90000"/>
              </a:lnSpc>
              <a:buFont typeface="Wingdings" pitchFamily="2" charset="2"/>
              <a:buNone/>
            </a:pPr>
            <a:endParaRPr lang="en-AU" sz="1800"/>
          </a:p>
          <a:p>
            <a:pPr marL="838200" lvl="1" indent="-493713" algn="just">
              <a:lnSpc>
                <a:spcPct val="90000"/>
              </a:lnSpc>
              <a:buFontTx/>
              <a:buAutoNum type="arabicPeriod"/>
            </a:pPr>
            <a:r>
              <a:rPr lang="en-AU" sz="1800" b="1"/>
              <a:t>Version (4 bits)</a:t>
            </a:r>
          </a:p>
          <a:p>
            <a:pPr marL="1257300" lvl="2" indent="-563563" algn="just">
              <a:lnSpc>
                <a:spcPct val="90000"/>
              </a:lnSpc>
            </a:pPr>
            <a:r>
              <a:rPr lang="en-AU" sz="1900"/>
              <a:t>4 bits are used to indicate the version of IP and is set to 6</a:t>
            </a:r>
            <a:r>
              <a:rPr lang="en-AU" sz="2100"/>
              <a:t> </a:t>
            </a:r>
          </a:p>
          <a:p>
            <a:pPr marL="838200" lvl="1" indent="-493713" algn="just">
              <a:lnSpc>
                <a:spcPct val="90000"/>
              </a:lnSpc>
            </a:pPr>
            <a:endParaRPr lang="en-AU" sz="1800" b="1"/>
          </a:p>
          <a:p>
            <a:pPr marL="838200" lvl="1" indent="-493713" algn="just">
              <a:lnSpc>
                <a:spcPct val="90000"/>
              </a:lnSpc>
            </a:pPr>
            <a:r>
              <a:rPr lang="en-AU" sz="1800" b="1"/>
              <a:t>Traffic Class (8 bits)</a:t>
            </a:r>
          </a:p>
          <a:p>
            <a:pPr marL="1257300" lvl="2" indent="-563563" algn="just">
              <a:lnSpc>
                <a:spcPct val="90000"/>
              </a:lnSpc>
            </a:pPr>
            <a:r>
              <a:rPr lang="en-AU" sz="1800"/>
              <a:t>same function as the Type of Service field in the IPv4 header. </a:t>
            </a:r>
            <a:endParaRPr lang="en-AU" sz="1600"/>
          </a:p>
          <a:p>
            <a:pPr marL="838200" lvl="1" indent="-493713" algn="just">
              <a:lnSpc>
                <a:spcPct val="90000"/>
              </a:lnSpc>
              <a:buFontTx/>
              <a:buAutoNum type="arabicPeriod"/>
            </a:pPr>
            <a:endParaRPr lang="en-AU" sz="1800" b="1"/>
          </a:p>
          <a:p>
            <a:pPr marL="838200" lvl="1" indent="-493713" algn="just">
              <a:lnSpc>
                <a:spcPct val="90000"/>
              </a:lnSpc>
              <a:buFontTx/>
              <a:buAutoNum type="arabicPeriod"/>
            </a:pPr>
            <a:r>
              <a:rPr lang="en-AU" sz="1800" b="1"/>
              <a:t>Flow Label (20 bits)</a:t>
            </a:r>
          </a:p>
          <a:p>
            <a:pPr marL="1257300" lvl="2" indent="-563563" algn="just">
              <a:lnSpc>
                <a:spcPct val="90000"/>
              </a:lnSpc>
            </a:pPr>
            <a:r>
              <a:rPr lang="en-AU" sz="1800"/>
              <a:t>identifies a flow and it is intended to enable the router to identify packets that should be treated in a similar way without the need for deep lookups within those packets. </a:t>
            </a:r>
          </a:p>
          <a:p>
            <a:pPr marL="1257300" lvl="2" indent="-563563" algn="just">
              <a:lnSpc>
                <a:spcPct val="90000"/>
              </a:lnSpc>
            </a:pPr>
            <a:r>
              <a:rPr lang="en-AU" sz="1800"/>
              <a:t>set by the source and should not be changed by routers along the path to destination.</a:t>
            </a:r>
          </a:p>
        </p:txBody>
      </p:sp>
    </p:spTree>
    <p:extLst>
      <p:ext uri="{BB962C8B-B14F-4D97-AF65-F5344CB8AC3E}">
        <p14:creationId xmlns:p14="http://schemas.microsoft.com/office/powerpoint/2010/main" val="617750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Footer Placeholder 4"/>
          <p:cNvSpPr>
            <a:spLocks noGrp="1"/>
          </p:cNvSpPr>
          <p:nvPr>
            <p:ph type="ftr" sz="quarter" idx="4294967295"/>
          </p:nvPr>
        </p:nvSpPr>
        <p:spPr bwMode="auto">
          <a:xfrm>
            <a:off x="312420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AU" altLang="en-US"/>
              <a:t>IPv6 Packet Format</a:t>
            </a:r>
          </a:p>
        </p:txBody>
      </p:sp>
      <p:sp>
        <p:nvSpPr>
          <p:cNvPr id="86019" name="Slide Number Placeholder 5"/>
          <p:cNvSpPr>
            <a:spLocks noGrp="1"/>
          </p:cNvSpPr>
          <p:nvPr>
            <p:ph type="sldNum" sz="quarter" idx="10"/>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4FA36BEC-421A-4EAE-9E4D-B5CBA6EC2387}" type="slidenum">
              <a:rPr lang="en-AU" altLang="en-US" sz="2000" baseline="0" smtClean="0">
                <a:solidFill>
                  <a:schemeClr val="bg2"/>
                </a:solidFill>
              </a:rPr>
              <a:pPr/>
              <a:t>56</a:t>
            </a:fld>
            <a:endParaRPr lang="en-AU" altLang="en-US" sz="2000" baseline="0">
              <a:solidFill>
                <a:schemeClr val="bg2"/>
              </a:solidFill>
            </a:endParaRPr>
          </a:p>
        </p:txBody>
      </p:sp>
      <p:sp>
        <p:nvSpPr>
          <p:cNvPr id="86020" name="Rectangle 2"/>
          <p:cNvSpPr>
            <a:spLocks noGrp="1" noChangeArrowheads="1"/>
          </p:cNvSpPr>
          <p:nvPr>
            <p:ph type="title"/>
          </p:nvPr>
        </p:nvSpPr>
        <p:spPr bwMode="auto">
          <a:xfrm>
            <a:off x="228600" y="304800"/>
            <a:ext cx="7543800" cy="7318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AU"/>
              <a:t>IPv6 Header Fields</a:t>
            </a:r>
          </a:p>
        </p:txBody>
      </p:sp>
      <p:sp>
        <p:nvSpPr>
          <p:cNvPr id="86021" name="Rectangle 3"/>
          <p:cNvSpPr>
            <a:spLocks noGrp="1" noChangeArrowheads="1"/>
          </p:cNvSpPr>
          <p:nvPr>
            <p:ph type="body" idx="1"/>
          </p:nvPr>
        </p:nvSpPr>
        <p:spPr bwMode="auto">
          <a:xfrm>
            <a:off x="457200" y="1447800"/>
            <a:ext cx="8229600" cy="4411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algn="just">
              <a:lnSpc>
                <a:spcPct val="80000"/>
              </a:lnSpc>
              <a:buFontTx/>
              <a:buAutoNum type="arabicPeriod" startAt="4"/>
            </a:pPr>
            <a:r>
              <a:rPr lang="en-AU" sz="2000" b="1"/>
              <a:t>Payload Length (16 bits)</a:t>
            </a:r>
          </a:p>
          <a:p>
            <a:pPr marL="839788" lvl="1" indent="-495300" algn="just">
              <a:lnSpc>
                <a:spcPct val="80000"/>
              </a:lnSpc>
            </a:pPr>
            <a:r>
              <a:rPr lang="en-AU" sz="1800"/>
              <a:t>With the header length fixed at 40 bytes, it is enough to indicate the length of the payload to determine the length of the entire packet. </a:t>
            </a:r>
          </a:p>
          <a:p>
            <a:pPr marL="839788" lvl="1" indent="-495300" algn="just">
              <a:lnSpc>
                <a:spcPct val="80000"/>
              </a:lnSpc>
            </a:pPr>
            <a:endParaRPr lang="en-AU" sz="2000"/>
          </a:p>
          <a:p>
            <a:pPr marL="571500" indent="-571500" algn="just">
              <a:lnSpc>
                <a:spcPct val="80000"/>
              </a:lnSpc>
              <a:buFontTx/>
              <a:buAutoNum type="arabicPeriod" startAt="4"/>
            </a:pPr>
            <a:r>
              <a:rPr lang="en-AU" sz="2000" b="1"/>
              <a:t>Next Header (8 bits)</a:t>
            </a:r>
          </a:p>
          <a:p>
            <a:pPr marL="839788" lvl="1" indent="-495300" algn="just">
              <a:lnSpc>
                <a:spcPct val="80000"/>
              </a:lnSpc>
            </a:pPr>
            <a:r>
              <a:rPr lang="en-AU" sz="1800"/>
              <a:t>Indicates either the first extension header (if present) or the protocol in the upper layer PDU (such as TCP, UDP, or ICMPv6). </a:t>
            </a:r>
          </a:p>
          <a:p>
            <a:pPr marL="571500" indent="-571500" algn="just">
              <a:lnSpc>
                <a:spcPct val="80000"/>
              </a:lnSpc>
              <a:buFont typeface="Wingdings" pitchFamily="2" charset="2"/>
              <a:buAutoNum type="arabicPeriod" startAt="6"/>
            </a:pPr>
            <a:endParaRPr lang="en-AU" sz="2100" b="1"/>
          </a:p>
          <a:p>
            <a:pPr marL="571500" indent="-571500" algn="just">
              <a:lnSpc>
                <a:spcPct val="80000"/>
              </a:lnSpc>
              <a:buFont typeface="Wingdings" pitchFamily="2" charset="2"/>
              <a:buAutoNum type="arabicPeriod" startAt="6"/>
            </a:pPr>
            <a:r>
              <a:rPr lang="en-AU" sz="2000" b="1"/>
              <a:t>Hop Limit (8 bits)</a:t>
            </a:r>
          </a:p>
          <a:p>
            <a:pPr marL="839788" lvl="1" indent="-495300" algn="just">
              <a:lnSpc>
                <a:spcPct val="80000"/>
              </a:lnSpc>
            </a:pPr>
            <a:r>
              <a:rPr lang="en-AU" sz="1800"/>
              <a:t>In IPv6, the IPv4 TTL was appropriately renamed Hop Limit because it is a variable that is decremented at each hop, and it does not have a temporal dimension. </a:t>
            </a:r>
          </a:p>
        </p:txBody>
      </p:sp>
    </p:spTree>
    <p:extLst>
      <p:ext uri="{BB962C8B-B14F-4D97-AF65-F5344CB8AC3E}">
        <p14:creationId xmlns:p14="http://schemas.microsoft.com/office/powerpoint/2010/main" val="10916646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Footer Placeholder 4"/>
          <p:cNvSpPr>
            <a:spLocks noGrp="1"/>
          </p:cNvSpPr>
          <p:nvPr>
            <p:ph type="ftr" sz="quarter" idx="4294967295"/>
          </p:nvPr>
        </p:nvSpPr>
        <p:spPr bwMode="auto">
          <a:xfrm>
            <a:off x="312420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AU" altLang="en-US"/>
              <a:t>IPv6 Packet Format</a:t>
            </a:r>
          </a:p>
        </p:txBody>
      </p:sp>
      <p:sp>
        <p:nvSpPr>
          <p:cNvPr id="87043" name="Slide Number Placeholder 5"/>
          <p:cNvSpPr>
            <a:spLocks noGrp="1"/>
          </p:cNvSpPr>
          <p:nvPr>
            <p:ph type="sldNum" sz="quarter" idx="10"/>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47F698B1-787E-4048-A924-7CE3059C8FC7}" type="slidenum">
              <a:rPr lang="en-AU" altLang="en-US" sz="2000" baseline="0" smtClean="0">
                <a:solidFill>
                  <a:schemeClr val="bg2"/>
                </a:solidFill>
              </a:rPr>
              <a:pPr/>
              <a:t>57</a:t>
            </a:fld>
            <a:endParaRPr lang="en-AU" altLang="en-US" sz="2000" baseline="0">
              <a:solidFill>
                <a:schemeClr val="bg2"/>
              </a:solidFill>
            </a:endParaRPr>
          </a:p>
        </p:txBody>
      </p:sp>
      <p:sp>
        <p:nvSpPr>
          <p:cNvPr id="8704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AU"/>
              <a:t>IPv6 Header Fields</a:t>
            </a:r>
          </a:p>
        </p:txBody>
      </p:sp>
      <p:sp>
        <p:nvSpPr>
          <p:cNvPr id="8704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a:buFontTx/>
              <a:buAutoNum type="arabicPeriod" startAt="7"/>
            </a:pPr>
            <a:r>
              <a:rPr lang="en-AU" sz="2500" b="1"/>
              <a:t>Source IPv6 Address (128 bits)</a:t>
            </a:r>
          </a:p>
          <a:p>
            <a:pPr marL="839788" lvl="1" indent="-495300">
              <a:buFontTx/>
              <a:buChar char="•"/>
            </a:pPr>
            <a:r>
              <a:rPr lang="en-AU" sz="2100"/>
              <a:t>Stores the IPv6 address of the originating host. </a:t>
            </a:r>
          </a:p>
          <a:p>
            <a:pPr marL="571500" indent="-571500">
              <a:buFontTx/>
              <a:buAutoNum type="arabicPeriod" startAt="8"/>
            </a:pPr>
            <a:r>
              <a:rPr lang="en-AU" sz="2500" b="1"/>
              <a:t>Destination IPv6 Address (128 bits)</a:t>
            </a:r>
          </a:p>
          <a:p>
            <a:pPr marL="839788" lvl="1" indent="-495300"/>
            <a:r>
              <a:rPr lang="en-AU" sz="2100"/>
              <a:t>Stores the IPv6 address of the current destination host. </a:t>
            </a:r>
          </a:p>
        </p:txBody>
      </p:sp>
    </p:spTree>
    <p:extLst>
      <p:ext uri="{BB962C8B-B14F-4D97-AF65-F5344CB8AC3E}">
        <p14:creationId xmlns:p14="http://schemas.microsoft.com/office/powerpoint/2010/main" val="27120787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Footer Placeholder 3"/>
          <p:cNvSpPr>
            <a:spLocks noGrp="1"/>
          </p:cNvSpPr>
          <p:nvPr>
            <p:ph type="ftr" sz="quarter" idx="4294967295"/>
          </p:nvPr>
        </p:nvSpPr>
        <p:spPr bwMode="auto">
          <a:xfrm>
            <a:off x="312420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AU" altLang="en-US"/>
              <a:t>IPv6 Packet Format</a:t>
            </a:r>
          </a:p>
        </p:txBody>
      </p:sp>
      <p:sp>
        <p:nvSpPr>
          <p:cNvPr id="88067" name="Slide Number Placeholder 4"/>
          <p:cNvSpPr>
            <a:spLocks noGrp="1"/>
          </p:cNvSpPr>
          <p:nvPr>
            <p:ph type="sldNum" sz="quarter" idx="10"/>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84F45AAF-D6EB-4292-BD64-745C5DA215E3}" type="slidenum">
              <a:rPr lang="en-AU" altLang="en-US" sz="2000" baseline="0" smtClean="0">
                <a:solidFill>
                  <a:schemeClr val="bg2"/>
                </a:solidFill>
              </a:rPr>
              <a:pPr/>
              <a:t>58</a:t>
            </a:fld>
            <a:endParaRPr lang="en-AU" altLang="en-US" sz="2000" baseline="0">
              <a:solidFill>
                <a:schemeClr val="bg2"/>
              </a:solidFill>
            </a:endParaRPr>
          </a:p>
        </p:txBody>
      </p:sp>
      <p:sp>
        <p:nvSpPr>
          <p:cNvPr id="8806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AU" sz="3500"/>
              <a:t>Values of the Next Header Field</a:t>
            </a:r>
          </a:p>
        </p:txBody>
      </p:sp>
      <p:pic>
        <p:nvPicPr>
          <p:cNvPr id="8806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506538"/>
            <a:ext cx="5867400" cy="455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34215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4294967295"/>
          </p:nvPr>
        </p:nvGraphicFramePr>
        <p:xfrm>
          <a:off x="0" y="304800"/>
          <a:ext cx="7924799" cy="6248398"/>
        </p:xfrm>
        <a:graphic>
          <a:graphicData uri="http://schemas.openxmlformats.org/drawingml/2006/table">
            <a:tbl>
              <a:tblPr/>
              <a:tblGrid>
                <a:gridCol w="2000623">
                  <a:extLst>
                    <a:ext uri="{9D8B030D-6E8A-4147-A177-3AD203B41FA5}">
                      <a16:colId xmlns:a16="http://schemas.microsoft.com/office/drawing/2014/main" val="20000"/>
                    </a:ext>
                  </a:extLst>
                </a:gridCol>
                <a:gridCol w="2408517">
                  <a:extLst>
                    <a:ext uri="{9D8B030D-6E8A-4147-A177-3AD203B41FA5}">
                      <a16:colId xmlns:a16="http://schemas.microsoft.com/office/drawing/2014/main" val="20001"/>
                    </a:ext>
                  </a:extLst>
                </a:gridCol>
                <a:gridCol w="3515659">
                  <a:extLst>
                    <a:ext uri="{9D8B030D-6E8A-4147-A177-3AD203B41FA5}">
                      <a16:colId xmlns:a16="http://schemas.microsoft.com/office/drawing/2014/main" val="20002"/>
                    </a:ext>
                  </a:extLst>
                </a:gridCol>
              </a:tblGrid>
              <a:tr h="320714">
                <a:tc>
                  <a:txBody>
                    <a:bodyPr/>
                    <a:lstStyle/>
                    <a:p>
                      <a:pPr algn="ctr" fontAlgn="ctr"/>
                      <a:r>
                        <a:rPr lang="en-IN" sz="1400" b="1" i="0" u="none" strike="noStrike" dirty="0">
                          <a:solidFill>
                            <a:srgbClr val="222222"/>
                          </a:solidFill>
                          <a:effectLst/>
                          <a:latin typeface="Arial" panose="020B0604020202020204" pitchFamily="34" charset="0"/>
                        </a:rPr>
                        <a:t>Basis for differences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1" i="0" u="none" strike="noStrike">
                          <a:solidFill>
                            <a:srgbClr val="222222"/>
                          </a:solidFill>
                          <a:effectLst/>
                          <a:latin typeface="Arial" panose="020B0604020202020204" pitchFamily="34" charset="0"/>
                        </a:rPr>
                        <a:t>IPv4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1" i="0" u="none" strike="noStrike">
                          <a:solidFill>
                            <a:srgbClr val="222222"/>
                          </a:solidFill>
                          <a:effectLst/>
                          <a:latin typeface="Arial" panose="020B0604020202020204" pitchFamily="34" charset="0"/>
                        </a:rPr>
                        <a:t>IPv6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20714">
                <a:tc>
                  <a:txBody>
                    <a:bodyPr/>
                    <a:lstStyle/>
                    <a:p>
                      <a:pPr algn="l" fontAlgn="ctr"/>
                      <a:r>
                        <a:rPr lang="en-IN" sz="1400" b="0" i="0" u="none" strike="noStrike" dirty="0">
                          <a:solidFill>
                            <a:srgbClr val="222222"/>
                          </a:solidFill>
                          <a:effectLst/>
                          <a:latin typeface="Arial" panose="020B0604020202020204" pitchFamily="34" charset="0"/>
                        </a:rPr>
                        <a:t>Size of IP address</a:t>
                      </a:r>
                    </a:p>
                  </a:txBody>
                  <a:tcPr marL="6350" marR="6350" marT="6350" marB="0" anchor="ctr">
                    <a:lnL w="6350" cap="flat" cmpd="sng" algn="ctr">
                      <a:solidFill>
                        <a:srgbClr val="D00736"/>
                      </a:solidFill>
                      <a:prstDash val="solid"/>
                      <a:round/>
                      <a:headEnd type="none" w="med" len="med"/>
                      <a:tailEnd type="none" w="med" len="med"/>
                    </a:lnL>
                    <a:lnR w="6350" cap="flat" cmpd="sng" algn="ctr">
                      <a:solidFill>
                        <a:srgbClr val="B00B3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00836"/>
                      </a:solidFill>
                      <a:prstDash val="solid"/>
                      <a:round/>
                      <a:headEnd type="none" w="med" len="med"/>
                      <a:tailEnd type="none" w="med" len="med"/>
                    </a:lnB>
                    <a:solidFill>
                      <a:srgbClr val="F9F9F9"/>
                    </a:solidFill>
                  </a:tcPr>
                </a:tc>
                <a:tc>
                  <a:txBody>
                    <a:bodyPr/>
                    <a:lstStyle/>
                    <a:p>
                      <a:pPr algn="l" fontAlgn="ctr"/>
                      <a:r>
                        <a:rPr lang="en-US" sz="1400" b="0" i="0" u="none" strike="noStrike" dirty="0">
                          <a:solidFill>
                            <a:srgbClr val="222222"/>
                          </a:solidFill>
                          <a:effectLst/>
                          <a:latin typeface="Arial" panose="020B0604020202020204" pitchFamily="34" charset="0"/>
                        </a:rPr>
                        <a:t>IPv4 is a 32-Bit IP Address.</a:t>
                      </a:r>
                    </a:p>
                  </a:txBody>
                  <a:tcPr marL="6350" marR="6350" marT="6350" marB="0" anchor="ctr">
                    <a:lnL w="6350" cap="flat" cmpd="sng" algn="ctr">
                      <a:solidFill>
                        <a:srgbClr val="B00B36"/>
                      </a:solidFill>
                      <a:prstDash val="solid"/>
                      <a:round/>
                      <a:headEnd type="none" w="med" len="med"/>
                      <a:tailEnd type="none" w="med" len="med"/>
                    </a:lnL>
                    <a:lnR w="6350" cap="flat" cmpd="sng" algn="ctr">
                      <a:solidFill>
                        <a:srgbClr val="F00A3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300C36"/>
                      </a:solidFill>
                      <a:prstDash val="solid"/>
                      <a:round/>
                      <a:headEnd type="none" w="med" len="med"/>
                      <a:tailEnd type="none" w="med" len="med"/>
                    </a:lnB>
                    <a:solidFill>
                      <a:srgbClr val="F9F9F9"/>
                    </a:solidFill>
                  </a:tcPr>
                </a:tc>
                <a:tc>
                  <a:txBody>
                    <a:bodyPr/>
                    <a:lstStyle/>
                    <a:p>
                      <a:pPr algn="l" fontAlgn="ctr"/>
                      <a:r>
                        <a:rPr lang="en-US" sz="1400" b="0" i="0" u="none" strike="noStrike">
                          <a:solidFill>
                            <a:srgbClr val="222222"/>
                          </a:solidFill>
                          <a:effectLst/>
                          <a:latin typeface="Arial" panose="020B0604020202020204" pitchFamily="34" charset="0"/>
                        </a:rPr>
                        <a:t>IPv6 is 128 Bit IP Address.</a:t>
                      </a:r>
                    </a:p>
                  </a:txBody>
                  <a:tcPr marL="6350" marR="6350" marT="6350" marB="0" anchor="ctr">
                    <a:lnL w="6350" cap="flat" cmpd="sng" algn="ctr">
                      <a:solidFill>
                        <a:srgbClr val="F00A36"/>
                      </a:solidFill>
                      <a:prstDash val="solid"/>
                      <a:round/>
                      <a:headEnd type="none" w="med" len="med"/>
                      <a:tailEnd type="none" w="med" len="med"/>
                    </a:lnL>
                    <a:lnR w="6350" cap="flat" cmpd="sng" algn="ctr">
                      <a:solidFill>
                        <a:srgbClr val="100C3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D00836"/>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763079">
                <a:tc>
                  <a:txBody>
                    <a:bodyPr/>
                    <a:lstStyle/>
                    <a:p>
                      <a:pPr algn="l" fontAlgn="ctr"/>
                      <a:r>
                        <a:rPr lang="en-IN" sz="1400" b="0" i="0" u="none" strike="noStrike">
                          <a:solidFill>
                            <a:srgbClr val="222222"/>
                          </a:solidFill>
                          <a:effectLst/>
                          <a:latin typeface="Arial" panose="020B0604020202020204" pitchFamily="34" charset="0"/>
                        </a:rPr>
                        <a:t>Addressing method</a:t>
                      </a:r>
                    </a:p>
                  </a:txBody>
                  <a:tcPr marL="6350" marR="6350" marT="6350" marB="0" anchor="ctr">
                    <a:lnL w="6350" cap="flat" cmpd="sng" algn="ctr">
                      <a:solidFill>
                        <a:srgbClr val="500536"/>
                      </a:solidFill>
                      <a:prstDash val="solid"/>
                      <a:round/>
                      <a:headEnd type="none" w="med" len="med"/>
                      <a:tailEnd type="none" w="med" len="med"/>
                    </a:lnL>
                    <a:lnR w="6350" cap="flat" cmpd="sng" algn="ctr">
                      <a:solidFill>
                        <a:srgbClr val="B00436"/>
                      </a:solidFill>
                      <a:prstDash val="solid"/>
                      <a:round/>
                      <a:headEnd type="none" w="med" len="med"/>
                      <a:tailEnd type="none" w="med" len="med"/>
                    </a:lnR>
                    <a:lnT w="6350" cap="flat" cmpd="sng" algn="ctr">
                      <a:solidFill>
                        <a:srgbClr val="B00836"/>
                      </a:solidFill>
                      <a:prstDash val="solid"/>
                      <a:round/>
                      <a:headEnd type="none" w="med" len="med"/>
                      <a:tailEnd type="none" w="med" len="med"/>
                    </a:lnT>
                    <a:lnB w="6350" cap="flat" cmpd="sng" algn="ctr">
                      <a:solidFill>
                        <a:srgbClr val="F00436"/>
                      </a:solidFill>
                      <a:prstDash val="solid"/>
                      <a:round/>
                      <a:headEnd type="none" w="med" len="med"/>
                      <a:tailEnd type="none" w="med" len="med"/>
                    </a:lnB>
                    <a:solidFill>
                      <a:srgbClr val="FFFFFF"/>
                    </a:solidFill>
                  </a:tcPr>
                </a:tc>
                <a:tc>
                  <a:txBody>
                    <a:bodyPr/>
                    <a:lstStyle/>
                    <a:p>
                      <a:pPr algn="l" fontAlgn="ctr"/>
                      <a:r>
                        <a:rPr lang="en-US" sz="1400" b="0" i="0" u="none" strike="noStrike" dirty="0">
                          <a:solidFill>
                            <a:srgbClr val="222222"/>
                          </a:solidFill>
                          <a:effectLst/>
                          <a:latin typeface="Arial" panose="020B0604020202020204" pitchFamily="34" charset="0"/>
                        </a:rPr>
                        <a:t>IPv4 is a numeric address, and its binary bits are separated by a dot (.)</a:t>
                      </a:r>
                    </a:p>
                  </a:txBody>
                  <a:tcPr marL="6350" marR="6350" marT="6350" marB="0" anchor="ctr">
                    <a:lnL w="6350" cap="flat" cmpd="sng" algn="ctr">
                      <a:solidFill>
                        <a:srgbClr val="B00436"/>
                      </a:solidFill>
                      <a:prstDash val="solid"/>
                      <a:round/>
                      <a:headEnd type="none" w="med" len="med"/>
                      <a:tailEnd type="none" w="med" len="med"/>
                    </a:lnL>
                    <a:lnR w="6350" cap="flat" cmpd="sng" algn="ctr">
                      <a:solidFill>
                        <a:srgbClr val="300E36"/>
                      </a:solidFill>
                      <a:prstDash val="solid"/>
                      <a:round/>
                      <a:headEnd type="none" w="med" len="med"/>
                      <a:tailEnd type="none" w="med" len="med"/>
                    </a:lnR>
                    <a:lnT w="6350" cap="flat" cmpd="sng" algn="ctr">
                      <a:solidFill>
                        <a:srgbClr val="300C36"/>
                      </a:solidFill>
                      <a:prstDash val="solid"/>
                      <a:round/>
                      <a:headEnd type="none" w="med" len="med"/>
                      <a:tailEnd type="none" w="med" len="med"/>
                    </a:lnT>
                    <a:lnB w="6350" cap="flat" cmpd="sng" algn="ctr">
                      <a:solidFill>
                        <a:srgbClr val="300D36"/>
                      </a:solidFill>
                      <a:prstDash val="solid"/>
                      <a:round/>
                      <a:headEnd type="none" w="med" len="med"/>
                      <a:tailEnd type="none" w="med" len="med"/>
                    </a:lnB>
                    <a:solidFill>
                      <a:srgbClr val="FFFFFF"/>
                    </a:solidFill>
                  </a:tcPr>
                </a:tc>
                <a:tc>
                  <a:txBody>
                    <a:bodyPr/>
                    <a:lstStyle/>
                    <a:p>
                      <a:pPr algn="l" fontAlgn="ctr"/>
                      <a:r>
                        <a:rPr lang="en-US" sz="1400" b="0" i="0" u="none" strike="noStrike">
                          <a:solidFill>
                            <a:srgbClr val="222222"/>
                          </a:solidFill>
                          <a:effectLst/>
                          <a:latin typeface="Arial" panose="020B0604020202020204" pitchFamily="34" charset="0"/>
                        </a:rPr>
                        <a:t>IPv6 is an alphanumeric address whose binary bits are separated by a colon (:). It also contains hexadecimal.</a:t>
                      </a:r>
                    </a:p>
                  </a:txBody>
                  <a:tcPr marL="6350" marR="6350" marT="6350" marB="0" anchor="ctr">
                    <a:lnL w="6350" cap="flat" cmpd="sng" algn="ctr">
                      <a:solidFill>
                        <a:srgbClr val="300E36"/>
                      </a:solidFill>
                      <a:prstDash val="solid"/>
                      <a:round/>
                      <a:headEnd type="none" w="med" len="med"/>
                      <a:tailEnd type="none" w="med" len="med"/>
                    </a:lnL>
                    <a:lnR w="6350" cap="flat" cmpd="sng" algn="ctr">
                      <a:solidFill>
                        <a:srgbClr val="901236"/>
                      </a:solidFill>
                      <a:prstDash val="solid"/>
                      <a:round/>
                      <a:headEnd type="none" w="med" len="med"/>
                      <a:tailEnd type="none" w="med" len="med"/>
                    </a:lnR>
                    <a:lnT w="6350" cap="flat" cmpd="sng" algn="ctr">
                      <a:solidFill>
                        <a:srgbClr val="D00836"/>
                      </a:solidFill>
                      <a:prstDash val="solid"/>
                      <a:round/>
                      <a:headEnd type="none" w="med" len="med"/>
                      <a:tailEnd type="none" w="med" len="med"/>
                    </a:lnT>
                    <a:lnB w="6350" cap="flat" cmpd="sng" algn="ctr">
                      <a:solidFill>
                        <a:srgbClr val="301236"/>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20714">
                <a:tc>
                  <a:txBody>
                    <a:bodyPr/>
                    <a:lstStyle/>
                    <a:p>
                      <a:pPr algn="l" fontAlgn="ctr"/>
                      <a:r>
                        <a:rPr lang="en-IN" sz="1400" b="0" i="0" u="none" strike="noStrike">
                          <a:solidFill>
                            <a:srgbClr val="222222"/>
                          </a:solidFill>
                          <a:effectLst/>
                          <a:latin typeface="Arial" panose="020B0604020202020204" pitchFamily="34" charset="0"/>
                        </a:rPr>
                        <a:t>Number of header fields</a:t>
                      </a:r>
                    </a:p>
                  </a:txBody>
                  <a:tcPr marL="6350" marR="6350" marT="6350" marB="0" anchor="ctr">
                    <a:lnL w="6350" cap="flat" cmpd="sng" algn="ctr">
                      <a:solidFill>
                        <a:srgbClr val="501136"/>
                      </a:solidFill>
                      <a:prstDash val="solid"/>
                      <a:round/>
                      <a:headEnd type="none" w="med" len="med"/>
                      <a:tailEnd type="none" w="med" len="med"/>
                    </a:lnL>
                    <a:lnR w="6350" cap="flat" cmpd="sng" algn="ctr">
                      <a:solidFill>
                        <a:srgbClr val="D00836"/>
                      </a:solidFill>
                      <a:prstDash val="solid"/>
                      <a:round/>
                      <a:headEnd type="none" w="med" len="med"/>
                      <a:tailEnd type="none" w="med" len="med"/>
                    </a:lnR>
                    <a:lnT w="6350" cap="flat" cmpd="sng" algn="ctr">
                      <a:solidFill>
                        <a:srgbClr val="F00436"/>
                      </a:solidFill>
                      <a:prstDash val="solid"/>
                      <a:round/>
                      <a:headEnd type="none" w="med" len="med"/>
                      <a:tailEnd type="none" w="med" len="med"/>
                    </a:lnT>
                    <a:lnB w="6350" cap="flat" cmpd="sng" algn="ctr">
                      <a:solidFill>
                        <a:srgbClr val="700736"/>
                      </a:solidFill>
                      <a:prstDash val="solid"/>
                      <a:round/>
                      <a:headEnd type="none" w="med" len="med"/>
                      <a:tailEnd type="none" w="med" len="med"/>
                    </a:lnB>
                    <a:solidFill>
                      <a:srgbClr val="F9F9F9"/>
                    </a:solidFill>
                  </a:tcPr>
                </a:tc>
                <a:tc>
                  <a:txBody>
                    <a:bodyPr/>
                    <a:lstStyle/>
                    <a:p>
                      <a:pPr algn="ctr" fontAlgn="ctr"/>
                      <a:r>
                        <a:rPr lang="en-IN" sz="1400" b="0" i="0" u="none" strike="noStrike" dirty="0">
                          <a:solidFill>
                            <a:srgbClr val="222222"/>
                          </a:solidFill>
                          <a:effectLst/>
                          <a:latin typeface="Arial" panose="020B0604020202020204" pitchFamily="34" charset="0"/>
                        </a:rPr>
                        <a:t>12</a:t>
                      </a:r>
                    </a:p>
                  </a:txBody>
                  <a:tcPr marL="6350" marR="6350" marT="6350" marB="0" anchor="ctr">
                    <a:lnL w="6350" cap="flat" cmpd="sng" algn="ctr">
                      <a:solidFill>
                        <a:srgbClr val="D00836"/>
                      </a:solidFill>
                      <a:prstDash val="solid"/>
                      <a:round/>
                      <a:headEnd type="none" w="med" len="med"/>
                      <a:tailEnd type="none" w="med" len="med"/>
                    </a:lnL>
                    <a:lnR w="6350" cap="flat" cmpd="sng" algn="ctr">
                      <a:solidFill>
                        <a:srgbClr val="301336"/>
                      </a:solidFill>
                      <a:prstDash val="solid"/>
                      <a:round/>
                      <a:headEnd type="none" w="med" len="med"/>
                      <a:tailEnd type="none" w="med" len="med"/>
                    </a:lnR>
                    <a:lnT w="6350" cap="flat" cmpd="sng" algn="ctr">
                      <a:solidFill>
                        <a:srgbClr val="300D36"/>
                      </a:solidFill>
                      <a:prstDash val="solid"/>
                      <a:round/>
                      <a:headEnd type="none" w="med" len="med"/>
                      <a:tailEnd type="none" w="med" len="med"/>
                    </a:lnT>
                    <a:lnB w="6350" cap="flat" cmpd="sng" algn="ctr">
                      <a:solidFill>
                        <a:srgbClr val="501336"/>
                      </a:solidFill>
                      <a:prstDash val="solid"/>
                      <a:round/>
                      <a:headEnd type="none" w="med" len="med"/>
                      <a:tailEnd type="none" w="med" len="med"/>
                    </a:lnB>
                    <a:solidFill>
                      <a:srgbClr val="F9F9F9"/>
                    </a:solidFill>
                  </a:tcPr>
                </a:tc>
                <a:tc>
                  <a:txBody>
                    <a:bodyPr/>
                    <a:lstStyle/>
                    <a:p>
                      <a:pPr algn="ctr" fontAlgn="ctr"/>
                      <a:r>
                        <a:rPr lang="en-IN" sz="1400" b="0" i="0" u="none" strike="noStrike" dirty="0">
                          <a:solidFill>
                            <a:srgbClr val="222222"/>
                          </a:solidFill>
                          <a:effectLst/>
                          <a:latin typeface="Arial" panose="020B0604020202020204" pitchFamily="34" charset="0"/>
                        </a:rPr>
                        <a:t>8</a:t>
                      </a:r>
                    </a:p>
                  </a:txBody>
                  <a:tcPr marL="6350" marR="6350" marT="6350" marB="0" anchor="ctr">
                    <a:lnL w="6350" cap="flat" cmpd="sng" algn="ctr">
                      <a:solidFill>
                        <a:srgbClr val="301336"/>
                      </a:solidFill>
                      <a:prstDash val="solid"/>
                      <a:round/>
                      <a:headEnd type="none" w="med" len="med"/>
                      <a:tailEnd type="none" w="med" len="med"/>
                    </a:lnL>
                    <a:lnR w="6350" cap="flat" cmpd="sng" algn="ctr">
                      <a:solidFill>
                        <a:srgbClr val="B01336"/>
                      </a:solidFill>
                      <a:prstDash val="solid"/>
                      <a:round/>
                      <a:headEnd type="none" w="med" len="med"/>
                      <a:tailEnd type="none" w="med" len="med"/>
                    </a:lnR>
                    <a:lnT w="6350" cap="flat" cmpd="sng" algn="ctr">
                      <a:solidFill>
                        <a:srgbClr val="301236"/>
                      </a:solidFill>
                      <a:prstDash val="solid"/>
                      <a:round/>
                      <a:headEnd type="none" w="med" len="med"/>
                      <a:tailEnd type="none" w="med" len="med"/>
                    </a:lnT>
                    <a:lnB w="6350" cap="flat" cmpd="sng" algn="ctr">
                      <a:solidFill>
                        <a:srgbClr val="101736"/>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320714">
                <a:tc>
                  <a:txBody>
                    <a:bodyPr/>
                    <a:lstStyle/>
                    <a:p>
                      <a:pPr algn="l" fontAlgn="ctr"/>
                      <a:r>
                        <a:rPr lang="en-IN" sz="1400" b="0" i="0" u="none" strike="noStrike">
                          <a:solidFill>
                            <a:srgbClr val="222222"/>
                          </a:solidFill>
                          <a:effectLst/>
                          <a:latin typeface="Arial" panose="020B0604020202020204" pitchFamily="34" charset="0"/>
                        </a:rPr>
                        <a:t>Length of header filed</a:t>
                      </a:r>
                    </a:p>
                  </a:txBody>
                  <a:tcPr marL="6350" marR="6350" marT="6350" marB="0" anchor="ctr">
                    <a:lnL w="6350" cap="flat" cmpd="sng" algn="ctr">
                      <a:solidFill>
                        <a:srgbClr val="701336"/>
                      </a:solidFill>
                      <a:prstDash val="solid"/>
                      <a:round/>
                      <a:headEnd type="none" w="med" len="med"/>
                      <a:tailEnd type="none" w="med" len="med"/>
                    </a:lnL>
                    <a:lnR w="6350" cap="flat" cmpd="sng" algn="ctr">
                      <a:solidFill>
                        <a:srgbClr val="F00536"/>
                      </a:solidFill>
                      <a:prstDash val="solid"/>
                      <a:round/>
                      <a:headEnd type="none" w="med" len="med"/>
                      <a:tailEnd type="none" w="med" len="med"/>
                    </a:lnR>
                    <a:lnT w="6350" cap="flat" cmpd="sng" algn="ctr">
                      <a:solidFill>
                        <a:srgbClr val="700736"/>
                      </a:solidFill>
                      <a:prstDash val="solid"/>
                      <a:round/>
                      <a:headEnd type="none" w="med" len="med"/>
                      <a:tailEnd type="none" w="med" len="med"/>
                    </a:lnT>
                    <a:lnB w="6350" cap="flat" cmpd="sng" algn="ctr">
                      <a:solidFill>
                        <a:srgbClr val="700736"/>
                      </a:solidFill>
                      <a:prstDash val="solid"/>
                      <a:round/>
                      <a:headEnd type="none" w="med" len="med"/>
                      <a:tailEnd type="none" w="med" len="med"/>
                    </a:lnB>
                    <a:solidFill>
                      <a:srgbClr val="FFFFFF"/>
                    </a:solidFill>
                  </a:tcPr>
                </a:tc>
                <a:tc>
                  <a:txBody>
                    <a:bodyPr/>
                    <a:lstStyle/>
                    <a:p>
                      <a:pPr algn="ctr" fontAlgn="ctr"/>
                      <a:r>
                        <a:rPr lang="en-IN" sz="1400" b="0" i="0" u="none" strike="noStrike">
                          <a:solidFill>
                            <a:srgbClr val="222222"/>
                          </a:solidFill>
                          <a:effectLst/>
                          <a:latin typeface="Arial" panose="020B0604020202020204" pitchFamily="34" charset="0"/>
                        </a:rPr>
                        <a:t>20</a:t>
                      </a:r>
                    </a:p>
                  </a:txBody>
                  <a:tcPr marL="6350" marR="6350" marT="6350" marB="0" anchor="ctr">
                    <a:lnL w="6350" cap="flat" cmpd="sng" algn="ctr">
                      <a:solidFill>
                        <a:srgbClr val="F00536"/>
                      </a:solidFill>
                      <a:prstDash val="solid"/>
                      <a:round/>
                      <a:headEnd type="none" w="med" len="med"/>
                      <a:tailEnd type="none" w="med" len="med"/>
                    </a:lnL>
                    <a:lnR w="6350" cap="flat" cmpd="sng" algn="ctr">
                      <a:solidFill>
                        <a:srgbClr val="30F835"/>
                      </a:solidFill>
                      <a:prstDash val="solid"/>
                      <a:round/>
                      <a:headEnd type="none" w="med" len="med"/>
                      <a:tailEnd type="none" w="med" len="med"/>
                    </a:lnR>
                    <a:lnT w="6350" cap="flat" cmpd="sng" algn="ctr">
                      <a:solidFill>
                        <a:srgbClr val="501336"/>
                      </a:solidFill>
                      <a:prstDash val="solid"/>
                      <a:round/>
                      <a:headEnd type="none" w="med" len="med"/>
                      <a:tailEnd type="none" w="med" len="med"/>
                    </a:lnT>
                    <a:lnB w="6350" cap="flat" cmpd="sng" algn="ctr">
                      <a:solidFill>
                        <a:srgbClr val="F00036"/>
                      </a:solidFill>
                      <a:prstDash val="solid"/>
                      <a:round/>
                      <a:headEnd type="none" w="med" len="med"/>
                      <a:tailEnd type="none" w="med" len="med"/>
                    </a:lnB>
                    <a:solidFill>
                      <a:srgbClr val="FFFFFF"/>
                    </a:solidFill>
                  </a:tcPr>
                </a:tc>
                <a:tc>
                  <a:txBody>
                    <a:bodyPr/>
                    <a:lstStyle/>
                    <a:p>
                      <a:pPr algn="ctr" fontAlgn="ctr"/>
                      <a:r>
                        <a:rPr lang="en-IN" sz="1400" b="0" i="0" u="none" strike="noStrike" dirty="0">
                          <a:solidFill>
                            <a:srgbClr val="222222"/>
                          </a:solidFill>
                          <a:effectLst/>
                          <a:latin typeface="Arial" panose="020B0604020202020204" pitchFamily="34" charset="0"/>
                        </a:rPr>
                        <a:t>40</a:t>
                      </a:r>
                    </a:p>
                  </a:txBody>
                  <a:tcPr marL="6350" marR="6350" marT="6350" marB="0" anchor="ctr">
                    <a:lnL w="6350" cap="flat" cmpd="sng" algn="ctr">
                      <a:solidFill>
                        <a:srgbClr val="30F835"/>
                      </a:solidFill>
                      <a:prstDash val="solid"/>
                      <a:round/>
                      <a:headEnd type="none" w="med" len="med"/>
                      <a:tailEnd type="none" w="med" len="med"/>
                    </a:lnL>
                    <a:lnR w="6350" cap="flat" cmpd="sng" algn="ctr">
                      <a:solidFill>
                        <a:srgbClr val="00D8CB"/>
                      </a:solidFill>
                      <a:prstDash val="solid"/>
                      <a:round/>
                      <a:headEnd type="none" w="med" len="med"/>
                      <a:tailEnd type="none" w="med" len="med"/>
                    </a:lnR>
                    <a:lnT w="6350" cap="flat" cmpd="sng" algn="ctr">
                      <a:solidFill>
                        <a:srgbClr val="101736"/>
                      </a:solidFill>
                      <a:prstDash val="solid"/>
                      <a:round/>
                      <a:headEnd type="none" w="med" len="med"/>
                      <a:tailEnd type="none" w="med" len="med"/>
                    </a:lnT>
                    <a:lnB w="6350" cap="flat" cmpd="sng" algn="ctr">
                      <a:solidFill>
                        <a:srgbClr val="E0D7CB"/>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20714">
                <a:tc>
                  <a:txBody>
                    <a:bodyPr/>
                    <a:lstStyle/>
                    <a:p>
                      <a:pPr algn="l" fontAlgn="ctr"/>
                      <a:r>
                        <a:rPr lang="en-IN" sz="1400" b="0" i="0" u="none" strike="noStrike">
                          <a:solidFill>
                            <a:srgbClr val="222222"/>
                          </a:solidFill>
                          <a:effectLst/>
                          <a:latin typeface="Arial" panose="020B0604020202020204" pitchFamily="34" charset="0"/>
                        </a:rPr>
                        <a:t>Checksum</a:t>
                      </a:r>
                    </a:p>
                  </a:txBody>
                  <a:tcPr marL="6350" marR="6350" marT="6350" marB="0" anchor="ctr">
                    <a:lnL w="6350" cap="flat" cmpd="sng" algn="ctr">
                      <a:solidFill>
                        <a:srgbClr val="A000CC"/>
                      </a:solidFill>
                      <a:prstDash val="solid"/>
                      <a:round/>
                      <a:headEnd type="none" w="med" len="med"/>
                      <a:tailEnd type="none" w="med" len="med"/>
                    </a:lnL>
                    <a:lnR w="6350" cap="flat" cmpd="sng" algn="ctr">
                      <a:solidFill>
                        <a:srgbClr val="E001CC"/>
                      </a:solidFill>
                      <a:prstDash val="solid"/>
                      <a:round/>
                      <a:headEnd type="none" w="med" len="med"/>
                      <a:tailEnd type="none" w="med" len="med"/>
                    </a:lnR>
                    <a:lnT w="6350" cap="flat" cmpd="sng" algn="ctr">
                      <a:solidFill>
                        <a:srgbClr val="700736"/>
                      </a:solidFill>
                      <a:prstDash val="solid"/>
                      <a:round/>
                      <a:headEnd type="none" w="med" len="med"/>
                      <a:tailEnd type="none" w="med" len="med"/>
                    </a:lnT>
                    <a:lnB w="6350" cap="flat" cmpd="sng" algn="ctr">
                      <a:solidFill>
                        <a:srgbClr val="0002CC"/>
                      </a:solidFill>
                      <a:prstDash val="solid"/>
                      <a:round/>
                      <a:headEnd type="none" w="med" len="med"/>
                      <a:tailEnd type="none" w="med" len="med"/>
                    </a:lnB>
                    <a:solidFill>
                      <a:srgbClr val="F9F9F9"/>
                    </a:solidFill>
                  </a:tcPr>
                </a:tc>
                <a:tc>
                  <a:txBody>
                    <a:bodyPr/>
                    <a:lstStyle/>
                    <a:p>
                      <a:pPr algn="l" fontAlgn="ctr"/>
                      <a:r>
                        <a:rPr lang="en-IN" sz="1400" b="0" i="0" u="none" strike="noStrike">
                          <a:solidFill>
                            <a:srgbClr val="222222"/>
                          </a:solidFill>
                          <a:effectLst/>
                          <a:latin typeface="Arial" panose="020B0604020202020204" pitchFamily="34" charset="0"/>
                        </a:rPr>
                        <a:t>Has checksum fields</a:t>
                      </a:r>
                    </a:p>
                  </a:txBody>
                  <a:tcPr marL="6350" marR="6350" marT="6350" marB="0" anchor="ctr">
                    <a:lnL w="6350" cap="flat" cmpd="sng" algn="ctr">
                      <a:solidFill>
                        <a:srgbClr val="E001CC"/>
                      </a:solidFill>
                      <a:prstDash val="solid"/>
                      <a:round/>
                      <a:headEnd type="none" w="med" len="med"/>
                      <a:tailEnd type="none" w="med" len="med"/>
                    </a:lnL>
                    <a:lnR w="6350" cap="flat" cmpd="sng" algn="ctr">
                      <a:solidFill>
                        <a:srgbClr val="E001CC"/>
                      </a:solidFill>
                      <a:prstDash val="solid"/>
                      <a:round/>
                      <a:headEnd type="none" w="med" len="med"/>
                      <a:tailEnd type="none" w="med" len="med"/>
                    </a:lnR>
                    <a:lnT w="6350" cap="flat" cmpd="sng" algn="ctr">
                      <a:solidFill>
                        <a:srgbClr val="F00036"/>
                      </a:solidFill>
                      <a:prstDash val="solid"/>
                      <a:round/>
                      <a:headEnd type="none" w="med" len="med"/>
                      <a:tailEnd type="none" w="med" len="med"/>
                    </a:lnT>
                    <a:lnB w="6350" cap="flat" cmpd="sng" algn="ctr">
                      <a:solidFill>
                        <a:srgbClr val="0002CC"/>
                      </a:solidFill>
                      <a:prstDash val="solid"/>
                      <a:round/>
                      <a:headEnd type="none" w="med" len="med"/>
                      <a:tailEnd type="none" w="med" len="med"/>
                    </a:lnB>
                    <a:solidFill>
                      <a:srgbClr val="F9F9F9"/>
                    </a:solidFill>
                  </a:tcPr>
                </a:tc>
                <a:tc>
                  <a:txBody>
                    <a:bodyPr/>
                    <a:lstStyle/>
                    <a:p>
                      <a:pPr algn="l" fontAlgn="ctr"/>
                      <a:r>
                        <a:rPr lang="en-US" sz="1400" b="0" i="0" u="none" strike="noStrike" dirty="0">
                          <a:solidFill>
                            <a:srgbClr val="222222"/>
                          </a:solidFill>
                          <a:effectLst/>
                          <a:latin typeface="Arial" panose="020B0604020202020204" pitchFamily="34" charset="0"/>
                        </a:rPr>
                        <a:t>Does not have checksum fields</a:t>
                      </a:r>
                    </a:p>
                  </a:txBody>
                  <a:tcPr marL="6350" marR="6350" marT="6350" marB="0" anchor="ctr">
                    <a:lnL w="6350" cap="flat" cmpd="sng" algn="ctr">
                      <a:solidFill>
                        <a:srgbClr val="E001CC"/>
                      </a:solidFill>
                      <a:prstDash val="solid"/>
                      <a:round/>
                      <a:headEnd type="none" w="med" len="med"/>
                      <a:tailEnd type="none" w="med" len="med"/>
                    </a:lnL>
                    <a:lnR w="6350" cap="flat" cmpd="sng" algn="ctr">
                      <a:solidFill>
                        <a:srgbClr val="E006CC"/>
                      </a:solidFill>
                      <a:prstDash val="solid"/>
                      <a:round/>
                      <a:headEnd type="none" w="med" len="med"/>
                      <a:tailEnd type="none" w="med" len="med"/>
                    </a:lnR>
                    <a:lnT w="6350" cap="flat" cmpd="sng" algn="ctr">
                      <a:solidFill>
                        <a:srgbClr val="E0D7CB"/>
                      </a:solidFill>
                      <a:prstDash val="solid"/>
                      <a:round/>
                      <a:headEnd type="none" w="med" len="med"/>
                      <a:tailEnd type="none" w="med" len="med"/>
                    </a:lnT>
                    <a:lnB w="6350" cap="flat" cmpd="sng" algn="ctr">
                      <a:solidFill>
                        <a:srgbClr val="C009CC"/>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320714">
                <a:tc>
                  <a:txBody>
                    <a:bodyPr/>
                    <a:lstStyle/>
                    <a:p>
                      <a:pPr algn="l" fontAlgn="ctr"/>
                      <a:r>
                        <a:rPr lang="en-IN" sz="1400" b="0" i="0" u="none" strike="noStrike">
                          <a:solidFill>
                            <a:srgbClr val="222222"/>
                          </a:solidFill>
                          <a:effectLst/>
                          <a:latin typeface="Arial" panose="020B0604020202020204" pitchFamily="34" charset="0"/>
                        </a:rPr>
                        <a:t>Example</a:t>
                      </a:r>
                    </a:p>
                  </a:txBody>
                  <a:tcPr marL="6350" marR="6350" marT="6350" marB="0" anchor="ctr">
                    <a:lnL w="6350" cap="flat" cmpd="sng" algn="ctr">
                      <a:solidFill>
                        <a:srgbClr val="C009CC"/>
                      </a:solidFill>
                      <a:prstDash val="solid"/>
                      <a:round/>
                      <a:headEnd type="none" w="med" len="med"/>
                      <a:tailEnd type="none" w="med" len="med"/>
                    </a:lnL>
                    <a:lnR w="6350" cap="flat" cmpd="sng" algn="ctr">
                      <a:solidFill>
                        <a:srgbClr val="E007CC"/>
                      </a:solidFill>
                      <a:prstDash val="solid"/>
                      <a:round/>
                      <a:headEnd type="none" w="med" len="med"/>
                      <a:tailEnd type="none" w="med" len="med"/>
                    </a:lnR>
                    <a:lnT w="6350" cap="flat" cmpd="sng" algn="ctr">
                      <a:solidFill>
                        <a:srgbClr val="0002CC"/>
                      </a:solidFill>
                      <a:prstDash val="solid"/>
                      <a:round/>
                      <a:headEnd type="none" w="med" len="med"/>
                      <a:tailEnd type="none" w="med" len="med"/>
                    </a:lnT>
                    <a:lnB w="6350" cap="flat" cmpd="sng" algn="ctr">
                      <a:solidFill>
                        <a:srgbClr val="0008CC"/>
                      </a:solidFill>
                      <a:prstDash val="solid"/>
                      <a:round/>
                      <a:headEnd type="none" w="med" len="med"/>
                      <a:tailEnd type="none" w="med" len="med"/>
                    </a:lnB>
                    <a:solidFill>
                      <a:srgbClr val="FFFFFF"/>
                    </a:solidFill>
                  </a:tcPr>
                </a:tc>
                <a:tc>
                  <a:txBody>
                    <a:bodyPr/>
                    <a:lstStyle/>
                    <a:p>
                      <a:pPr algn="l" fontAlgn="ctr"/>
                      <a:r>
                        <a:rPr lang="en-IN" sz="1400" b="0" i="0" u="none" strike="noStrike">
                          <a:solidFill>
                            <a:srgbClr val="222222"/>
                          </a:solidFill>
                          <a:effectLst/>
                          <a:latin typeface="Arial" panose="020B0604020202020204" pitchFamily="34" charset="0"/>
                        </a:rPr>
                        <a:t>12.244.233.165</a:t>
                      </a:r>
                    </a:p>
                  </a:txBody>
                  <a:tcPr marL="6350" marR="6350" marT="6350" marB="0" anchor="ctr">
                    <a:lnL w="6350" cap="flat" cmpd="sng" algn="ctr">
                      <a:solidFill>
                        <a:srgbClr val="E007CC"/>
                      </a:solidFill>
                      <a:prstDash val="solid"/>
                      <a:round/>
                      <a:headEnd type="none" w="med" len="med"/>
                      <a:tailEnd type="none" w="med" len="med"/>
                    </a:lnL>
                    <a:lnR w="6350" cap="flat" cmpd="sng" algn="ctr">
                      <a:solidFill>
                        <a:srgbClr val="0008CC"/>
                      </a:solidFill>
                      <a:prstDash val="solid"/>
                      <a:round/>
                      <a:headEnd type="none" w="med" len="med"/>
                      <a:tailEnd type="none" w="med" len="med"/>
                    </a:lnR>
                    <a:lnT w="6350" cap="flat" cmpd="sng" algn="ctr">
                      <a:solidFill>
                        <a:srgbClr val="0002CC"/>
                      </a:solidFill>
                      <a:prstDash val="solid"/>
                      <a:round/>
                      <a:headEnd type="none" w="med" len="med"/>
                      <a:tailEnd type="none" w="med" len="med"/>
                    </a:lnT>
                    <a:lnB w="6350" cap="flat" cmpd="sng" algn="ctr">
                      <a:solidFill>
                        <a:srgbClr val="C009CC"/>
                      </a:solidFill>
                      <a:prstDash val="solid"/>
                      <a:round/>
                      <a:headEnd type="none" w="med" len="med"/>
                      <a:tailEnd type="none" w="med" len="med"/>
                    </a:lnB>
                    <a:solidFill>
                      <a:srgbClr val="FFFFFF"/>
                    </a:solidFill>
                  </a:tcPr>
                </a:tc>
                <a:tc>
                  <a:txBody>
                    <a:bodyPr/>
                    <a:lstStyle/>
                    <a:p>
                      <a:pPr algn="l" fontAlgn="ctr"/>
                      <a:r>
                        <a:rPr lang="en-IN" sz="1400" b="0" i="0" u="none" strike="noStrike" dirty="0">
                          <a:solidFill>
                            <a:srgbClr val="222222"/>
                          </a:solidFill>
                          <a:effectLst/>
                          <a:latin typeface="Arial" panose="020B0604020202020204" pitchFamily="34" charset="0"/>
                        </a:rPr>
                        <a:t>2001:0db8:0000:0000:0000:ff00:0042:7879</a:t>
                      </a:r>
                    </a:p>
                  </a:txBody>
                  <a:tcPr marL="6350" marR="6350" marT="6350" marB="0" anchor="ctr">
                    <a:lnL w="6350" cap="flat" cmpd="sng" algn="ctr">
                      <a:solidFill>
                        <a:srgbClr val="0008CC"/>
                      </a:solidFill>
                      <a:prstDash val="solid"/>
                      <a:round/>
                      <a:headEnd type="none" w="med" len="med"/>
                      <a:tailEnd type="none" w="med" len="med"/>
                    </a:lnL>
                    <a:lnR w="6350" cap="flat" cmpd="sng" algn="ctr">
                      <a:solidFill>
                        <a:srgbClr val="C007CC"/>
                      </a:solidFill>
                      <a:prstDash val="solid"/>
                      <a:round/>
                      <a:headEnd type="none" w="med" len="med"/>
                      <a:tailEnd type="none" w="med" len="med"/>
                    </a:lnR>
                    <a:lnT w="6350" cap="flat" cmpd="sng" algn="ctr">
                      <a:solidFill>
                        <a:srgbClr val="C009CC"/>
                      </a:solidFill>
                      <a:prstDash val="solid"/>
                      <a:round/>
                      <a:headEnd type="none" w="med" len="med"/>
                      <a:tailEnd type="none" w="med" len="med"/>
                    </a:lnT>
                    <a:lnB w="6350" cap="flat" cmpd="sng" algn="ctr">
                      <a:solidFill>
                        <a:srgbClr val="0008C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508719">
                <a:tc>
                  <a:txBody>
                    <a:bodyPr/>
                    <a:lstStyle/>
                    <a:p>
                      <a:pPr algn="l" fontAlgn="ctr"/>
                      <a:r>
                        <a:rPr lang="en-IN" sz="1400" b="0" i="0" u="none" strike="noStrike">
                          <a:solidFill>
                            <a:srgbClr val="222222"/>
                          </a:solidFill>
                          <a:effectLst/>
                          <a:latin typeface="Arial" panose="020B0604020202020204" pitchFamily="34" charset="0"/>
                        </a:rPr>
                        <a:t>Type of Addresses</a:t>
                      </a:r>
                    </a:p>
                  </a:txBody>
                  <a:tcPr marL="6350" marR="6350" marT="6350" marB="0" anchor="ctr">
                    <a:lnL w="6350" cap="flat" cmpd="sng" algn="ctr">
                      <a:solidFill>
                        <a:srgbClr val="4013CC"/>
                      </a:solidFill>
                      <a:prstDash val="solid"/>
                      <a:round/>
                      <a:headEnd type="none" w="med" len="med"/>
                      <a:tailEnd type="none" w="med" len="med"/>
                    </a:lnL>
                    <a:lnR w="6350" cap="flat" cmpd="sng" algn="ctr">
                      <a:solidFill>
                        <a:srgbClr val="C007CC"/>
                      </a:solidFill>
                      <a:prstDash val="solid"/>
                      <a:round/>
                      <a:headEnd type="none" w="med" len="med"/>
                      <a:tailEnd type="none" w="med" len="med"/>
                    </a:lnR>
                    <a:lnT w="6350" cap="flat" cmpd="sng" algn="ctr">
                      <a:solidFill>
                        <a:srgbClr val="0008CC"/>
                      </a:solidFill>
                      <a:prstDash val="solid"/>
                      <a:round/>
                      <a:headEnd type="none" w="med" len="med"/>
                      <a:tailEnd type="none" w="med" len="med"/>
                    </a:lnT>
                    <a:lnB w="6350" cap="flat" cmpd="sng" algn="ctr">
                      <a:solidFill>
                        <a:srgbClr val="0008CC"/>
                      </a:solidFill>
                      <a:prstDash val="solid"/>
                      <a:round/>
                      <a:headEnd type="none" w="med" len="med"/>
                      <a:tailEnd type="none" w="med" len="med"/>
                    </a:lnB>
                    <a:solidFill>
                      <a:srgbClr val="F9F9F9"/>
                    </a:solidFill>
                  </a:tcPr>
                </a:tc>
                <a:tc>
                  <a:txBody>
                    <a:bodyPr/>
                    <a:lstStyle/>
                    <a:p>
                      <a:pPr algn="l" fontAlgn="ctr"/>
                      <a:r>
                        <a:rPr lang="en-IN" sz="1400" b="0" i="0" u="none" strike="noStrike">
                          <a:solidFill>
                            <a:srgbClr val="222222"/>
                          </a:solidFill>
                          <a:effectLst/>
                          <a:latin typeface="Arial" panose="020B0604020202020204" pitchFamily="34" charset="0"/>
                        </a:rPr>
                        <a:t>Unicast, broadcast, and multicast.</a:t>
                      </a:r>
                    </a:p>
                  </a:txBody>
                  <a:tcPr marL="6350" marR="6350" marT="6350" marB="0" anchor="ctr">
                    <a:lnL w="6350" cap="flat" cmpd="sng" algn="ctr">
                      <a:solidFill>
                        <a:srgbClr val="C007CC"/>
                      </a:solidFill>
                      <a:prstDash val="solid"/>
                      <a:round/>
                      <a:headEnd type="none" w="med" len="med"/>
                      <a:tailEnd type="none" w="med" len="med"/>
                    </a:lnL>
                    <a:lnR w="6350" cap="flat" cmpd="sng" algn="ctr">
                      <a:solidFill>
                        <a:srgbClr val="C007CC"/>
                      </a:solidFill>
                      <a:prstDash val="solid"/>
                      <a:round/>
                      <a:headEnd type="none" w="med" len="med"/>
                      <a:tailEnd type="none" w="med" len="med"/>
                    </a:lnR>
                    <a:lnT w="6350" cap="flat" cmpd="sng" algn="ctr">
                      <a:solidFill>
                        <a:srgbClr val="C009CC"/>
                      </a:solidFill>
                      <a:prstDash val="solid"/>
                      <a:round/>
                      <a:headEnd type="none" w="med" len="med"/>
                      <a:tailEnd type="none" w="med" len="med"/>
                    </a:lnT>
                    <a:lnB w="6350" cap="flat" cmpd="sng" algn="ctr">
                      <a:solidFill>
                        <a:srgbClr val="0008CC"/>
                      </a:solidFill>
                      <a:prstDash val="solid"/>
                      <a:round/>
                      <a:headEnd type="none" w="med" len="med"/>
                      <a:tailEnd type="none" w="med" len="med"/>
                    </a:lnB>
                    <a:solidFill>
                      <a:srgbClr val="F9F9F9"/>
                    </a:solidFill>
                  </a:tcPr>
                </a:tc>
                <a:tc>
                  <a:txBody>
                    <a:bodyPr/>
                    <a:lstStyle/>
                    <a:p>
                      <a:pPr algn="l" fontAlgn="ctr"/>
                      <a:r>
                        <a:rPr lang="en-IN" sz="1400" b="0" i="0" u="none" strike="noStrike" dirty="0">
                          <a:solidFill>
                            <a:srgbClr val="222222"/>
                          </a:solidFill>
                          <a:effectLst/>
                          <a:latin typeface="Arial" panose="020B0604020202020204" pitchFamily="34" charset="0"/>
                        </a:rPr>
                        <a:t>Unicast, multicast, and </a:t>
                      </a:r>
                      <a:r>
                        <a:rPr lang="en-IN" sz="1400" b="0" i="0" u="none" strike="noStrike" dirty="0" err="1">
                          <a:solidFill>
                            <a:srgbClr val="222222"/>
                          </a:solidFill>
                          <a:effectLst/>
                          <a:latin typeface="Arial" panose="020B0604020202020204" pitchFamily="34" charset="0"/>
                        </a:rPr>
                        <a:t>anycast</a:t>
                      </a:r>
                      <a:r>
                        <a:rPr lang="en-IN" sz="1400" b="0" i="0" u="none" strike="noStrike" dirty="0">
                          <a:solidFill>
                            <a:srgbClr val="222222"/>
                          </a:solidFill>
                          <a:effectLst/>
                          <a:latin typeface="Arial" panose="020B0604020202020204" pitchFamily="34" charset="0"/>
                        </a:rPr>
                        <a:t>.</a:t>
                      </a:r>
                    </a:p>
                  </a:txBody>
                  <a:tcPr marL="6350" marR="6350" marT="6350" marB="0" anchor="ctr">
                    <a:lnL w="6350" cap="flat" cmpd="sng" algn="ctr">
                      <a:solidFill>
                        <a:srgbClr val="C007CC"/>
                      </a:solidFill>
                      <a:prstDash val="solid"/>
                      <a:round/>
                      <a:headEnd type="none" w="med" len="med"/>
                      <a:tailEnd type="none" w="med" len="med"/>
                    </a:lnL>
                    <a:lnR w="6350" cap="flat" cmpd="sng" algn="ctr">
                      <a:solidFill>
                        <a:srgbClr val="C009CC"/>
                      </a:solidFill>
                      <a:prstDash val="solid"/>
                      <a:round/>
                      <a:headEnd type="none" w="med" len="med"/>
                      <a:tailEnd type="none" w="med" len="med"/>
                    </a:lnR>
                    <a:lnT w="6350" cap="flat" cmpd="sng" algn="ctr">
                      <a:solidFill>
                        <a:srgbClr val="0008CC"/>
                      </a:solidFill>
                      <a:prstDash val="solid"/>
                      <a:round/>
                      <a:headEnd type="none" w="med" len="med"/>
                      <a:tailEnd type="none" w="med" len="med"/>
                    </a:lnT>
                    <a:lnB w="6350" cap="flat" cmpd="sng" algn="ctr">
                      <a:solidFill>
                        <a:srgbClr val="0008CC"/>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763079">
                <a:tc>
                  <a:txBody>
                    <a:bodyPr/>
                    <a:lstStyle/>
                    <a:p>
                      <a:pPr algn="l" fontAlgn="ctr"/>
                      <a:r>
                        <a:rPr lang="en-IN" sz="1400" b="0" i="0" u="none" strike="noStrike">
                          <a:solidFill>
                            <a:srgbClr val="222222"/>
                          </a:solidFill>
                          <a:effectLst/>
                          <a:latin typeface="Arial" panose="020B0604020202020204" pitchFamily="34" charset="0"/>
                        </a:rPr>
                        <a:t>Number of classes</a:t>
                      </a:r>
                    </a:p>
                  </a:txBody>
                  <a:tcPr marL="6350" marR="6350" marT="6350" marB="0" anchor="ctr">
                    <a:lnL w="6350" cap="flat" cmpd="sng" algn="ctr">
                      <a:solidFill>
                        <a:srgbClr val="E01ACC"/>
                      </a:solidFill>
                      <a:prstDash val="solid"/>
                      <a:round/>
                      <a:headEnd type="none" w="med" len="med"/>
                      <a:tailEnd type="none" w="med" len="med"/>
                    </a:lnL>
                    <a:lnR w="6350" cap="flat" cmpd="sng" algn="ctr">
                      <a:solidFill>
                        <a:srgbClr val="0008CC"/>
                      </a:solidFill>
                      <a:prstDash val="solid"/>
                      <a:round/>
                      <a:headEnd type="none" w="med" len="med"/>
                      <a:tailEnd type="none" w="med" len="med"/>
                    </a:lnR>
                    <a:lnT w="6350" cap="flat" cmpd="sng" algn="ctr">
                      <a:solidFill>
                        <a:srgbClr val="0008CC"/>
                      </a:solidFill>
                      <a:prstDash val="solid"/>
                      <a:round/>
                      <a:headEnd type="none" w="med" len="med"/>
                      <a:tailEnd type="none" w="med" len="med"/>
                    </a:lnT>
                    <a:lnB w="6350" cap="flat" cmpd="sng" algn="ctr">
                      <a:solidFill>
                        <a:srgbClr val="C009CC"/>
                      </a:solidFill>
                      <a:prstDash val="solid"/>
                      <a:round/>
                      <a:headEnd type="none" w="med" len="med"/>
                      <a:tailEnd type="none" w="med" len="med"/>
                    </a:lnB>
                    <a:solidFill>
                      <a:srgbClr val="FFFFFF"/>
                    </a:solidFill>
                  </a:tcPr>
                </a:tc>
                <a:tc>
                  <a:txBody>
                    <a:bodyPr/>
                    <a:lstStyle/>
                    <a:p>
                      <a:pPr algn="l" fontAlgn="ctr"/>
                      <a:r>
                        <a:rPr lang="en-US" sz="1400" b="0" i="0" u="none" strike="noStrike">
                          <a:solidFill>
                            <a:srgbClr val="222222"/>
                          </a:solidFill>
                          <a:effectLst/>
                          <a:latin typeface="Arial" panose="020B0604020202020204" pitchFamily="34" charset="0"/>
                        </a:rPr>
                        <a:t>IPv4 offers five different classes of IP Address. Class A to E.</a:t>
                      </a:r>
                    </a:p>
                  </a:txBody>
                  <a:tcPr marL="6350" marR="6350" marT="6350" marB="0" anchor="ctr">
                    <a:lnL w="6350" cap="flat" cmpd="sng" algn="ctr">
                      <a:solidFill>
                        <a:srgbClr val="0008CC"/>
                      </a:solidFill>
                      <a:prstDash val="solid"/>
                      <a:round/>
                      <a:headEnd type="none" w="med" len="med"/>
                      <a:tailEnd type="none" w="med" len="med"/>
                    </a:lnL>
                    <a:lnR w="6350" cap="flat" cmpd="sng" algn="ctr">
                      <a:solidFill>
                        <a:srgbClr val="C007CC"/>
                      </a:solidFill>
                      <a:prstDash val="solid"/>
                      <a:round/>
                      <a:headEnd type="none" w="med" len="med"/>
                      <a:tailEnd type="none" w="med" len="med"/>
                    </a:lnR>
                    <a:lnT w="6350" cap="flat" cmpd="sng" algn="ctr">
                      <a:solidFill>
                        <a:srgbClr val="0008CC"/>
                      </a:solidFill>
                      <a:prstDash val="solid"/>
                      <a:round/>
                      <a:headEnd type="none" w="med" len="med"/>
                      <a:tailEnd type="none" w="med" len="med"/>
                    </a:lnT>
                    <a:lnB w="6350" cap="flat" cmpd="sng" algn="ctr">
                      <a:solidFill>
                        <a:srgbClr val="0008CC"/>
                      </a:solidFill>
                      <a:prstDash val="solid"/>
                      <a:round/>
                      <a:headEnd type="none" w="med" len="med"/>
                      <a:tailEnd type="none" w="med" len="med"/>
                    </a:lnB>
                    <a:solidFill>
                      <a:srgbClr val="FFFFFF"/>
                    </a:solidFill>
                  </a:tcPr>
                </a:tc>
                <a:tc>
                  <a:txBody>
                    <a:bodyPr/>
                    <a:lstStyle/>
                    <a:p>
                      <a:pPr algn="l" fontAlgn="ctr"/>
                      <a:r>
                        <a:rPr lang="en-US" sz="1400" b="0" i="0" u="none" strike="noStrike" dirty="0">
                          <a:solidFill>
                            <a:srgbClr val="222222"/>
                          </a:solidFill>
                          <a:effectLst/>
                          <a:latin typeface="Arial" panose="020B0604020202020204" pitchFamily="34" charset="0"/>
                        </a:rPr>
                        <a:t>lPv6 allows storing an unlimited number of IP Address.</a:t>
                      </a:r>
                    </a:p>
                  </a:txBody>
                  <a:tcPr marL="6350" marR="6350" marT="6350" marB="0" anchor="ctr">
                    <a:lnL w="6350" cap="flat" cmpd="sng" algn="ctr">
                      <a:solidFill>
                        <a:srgbClr val="C007CC"/>
                      </a:solidFill>
                      <a:prstDash val="solid"/>
                      <a:round/>
                      <a:headEnd type="none" w="med" len="med"/>
                      <a:tailEnd type="none" w="med" len="med"/>
                    </a:lnL>
                    <a:lnR w="6350" cap="flat" cmpd="sng" algn="ctr">
                      <a:solidFill>
                        <a:srgbClr val="0008CC"/>
                      </a:solidFill>
                      <a:prstDash val="solid"/>
                      <a:round/>
                      <a:headEnd type="none" w="med" len="med"/>
                      <a:tailEnd type="none" w="med" len="med"/>
                    </a:lnR>
                    <a:lnT w="6350" cap="flat" cmpd="sng" algn="ctr">
                      <a:solidFill>
                        <a:srgbClr val="0008CC"/>
                      </a:solidFill>
                      <a:prstDash val="solid"/>
                      <a:round/>
                      <a:headEnd type="none" w="med" len="med"/>
                      <a:tailEnd type="none" w="med" len="med"/>
                    </a:lnT>
                    <a:lnB w="6350" cap="flat" cmpd="sng" algn="ctr">
                      <a:solidFill>
                        <a:srgbClr val="C009CC"/>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1017439">
                <a:tc>
                  <a:txBody>
                    <a:bodyPr/>
                    <a:lstStyle/>
                    <a:p>
                      <a:pPr algn="l" fontAlgn="ctr"/>
                      <a:r>
                        <a:rPr lang="en-IN" sz="1400" b="0" i="0" u="none" strike="noStrike">
                          <a:solidFill>
                            <a:srgbClr val="222222"/>
                          </a:solidFill>
                          <a:effectLst/>
                          <a:latin typeface="Arial" panose="020B0604020202020204" pitchFamily="34" charset="0"/>
                        </a:rPr>
                        <a:t>Configuration</a:t>
                      </a:r>
                    </a:p>
                  </a:txBody>
                  <a:tcPr marL="6350" marR="6350" marT="6350" marB="0" anchor="ctr">
                    <a:lnL w="6350" cap="flat" cmpd="sng" algn="ctr">
                      <a:solidFill>
                        <a:srgbClr val="A032CC"/>
                      </a:solidFill>
                      <a:prstDash val="solid"/>
                      <a:round/>
                      <a:headEnd type="none" w="med" len="med"/>
                      <a:tailEnd type="none" w="med" len="med"/>
                    </a:lnL>
                    <a:lnR w="6350" cap="flat" cmpd="sng" algn="ctr">
                      <a:solidFill>
                        <a:srgbClr val="0008CC"/>
                      </a:solidFill>
                      <a:prstDash val="solid"/>
                      <a:round/>
                      <a:headEnd type="none" w="med" len="med"/>
                      <a:tailEnd type="none" w="med" len="med"/>
                    </a:lnR>
                    <a:lnT w="6350" cap="flat" cmpd="sng" algn="ctr">
                      <a:solidFill>
                        <a:srgbClr val="C009CC"/>
                      </a:solidFill>
                      <a:prstDash val="solid"/>
                      <a:round/>
                      <a:headEnd type="none" w="med" len="med"/>
                      <a:tailEnd type="none" w="med" len="med"/>
                    </a:lnT>
                    <a:lnB w="6350" cap="flat" cmpd="sng" algn="ctr">
                      <a:solidFill>
                        <a:srgbClr val="C009CC"/>
                      </a:solidFill>
                      <a:prstDash val="solid"/>
                      <a:round/>
                      <a:headEnd type="none" w="med" len="med"/>
                      <a:tailEnd type="none" w="med" len="med"/>
                    </a:lnB>
                    <a:solidFill>
                      <a:srgbClr val="F9F9F9"/>
                    </a:solidFill>
                  </a:tcPr>
                </a:tc>
                <a:tc>
                  <a:txBody>
                    <a:bodyPr/>
                    <a:lstStyle/>
                    <a:p>
                      <a:pPr algn="l" fontAlgn="ctr"/>
                      <a:r>
                        <a:rPr lang="en-US" sz="1400" b="0" i="0" u="none" strike="noStrike">
                          <a:solidFill>
                            <a:srgbClr val="222222"/>
                          </a:solidFill>
                          <a:effectLst/>
                          <a:latin typeface="Arial" panose="020B0604020202020204" pitchFamily="34" charset="0"/>
                        </a:rPr>
                        <a:t>You have to configure a newly installed system before it can communicate with other systems.</a:t>
                      </a:r>
                    </a:p>
                  </a:txBody>
                  <a:tcPr marL="6350" marR="6350" marT="6350" marB="0" anchor="ctr">
                    <a:lnL w="6350" cap="flat" cmpd="sng" algn="ctr">
                      <a:solidFill>
                        <a:srgbClr val="0008CC"/>
                      </a:solidFill>
                      <a:prstDash val="solid"/>
                      <a:round/>
                      <a:headEnd type="none" w="med" len="med"/>
                      <a:tailEnd type="none" w="med" len="med"/>
                    </a:lnL>
                    <a:lnR w="6350" cap="flat" cmpd="sng" algn="ctr">
                      <a:solidFill>
                        <a:srgbClr val="0008CC"/>
                      </a:solidFill>
                      <a:prstDash val="solid"/>
                      <a:round/>
                      <a:headEnd type="none" w="med" len="med"/>
                      <a:tailEnd type="none" w="med" len="med"/>
                    </a:lnR>
                    <a:lnT w="6350" cap="flat" cmpd="sng" algn="ctr">
                      <a:solidFill>
                        <a:srgbClr val="0008CC"/>
                      </a:solidFill>
                      <a:prstDash val="solid"/>
                      <a:round/>
                      <a:headEnd type="none" w="med" len="med"/>
                      <a:tailEnd type="none" w="med" len="med"/>
                    </a:lnT>
                    <a:lnB w="6350" cap="flat" cmpd="sng" algn="ctr">
                      <a:solidFill>
                        <a:srgbClr val="C009CC"/>
                      </a:solidFill>
                      <a:prstDash val="solid"/>
                      <a:round/>
                      <a:headEnd type="none" w="med" len="med"/>
                      <a:tailEnd type="none" w="med" len="med"/>
                    </a:lnB>
                    <a:solidFill>
                      <a:srgbClr val="F9F9F9"/>
                    </a:solidFill>
                  </a:tcPr>
                </a:tc>
                <a:tc>
                  <a:txBody>
                    <a:bodyPr/>
                    <a:lstStyle/>
                    <a:p>
                      <a:pPr algn="l" fontAlgn="ctr"/>
                      <a:r>
                        <a:rPr lang="en-US" sz="1400" b="0" i="0" u="none" strike="noStrike" dirty="0">
                          <a:solidFill>
                            <a:srgbClr val="222222"/>
                          </a:solidFill>
                          <a:effectLst/>
                          <a:latin typeface="Arial" panose="020B0604020202020204" pitchFamily="34" charset="0"/>
                        </a:rPr>
                        <a:t>In IPv6, the configuration is optional, depending upon on functions needed.</a:t>
                      </a:r>
                    </a:p>
                  </a:txBody>
                  <a:tcPr marL="6350" marR="6350" marT="6350" marB="0" anchor="ctr">
                    <a:lnL w="6350" cap="flat" cmpd="sng" algn="ctr">
                      <a:solidFill>
                        <a:srgbClr val="0008CC"/>
                      </a:solidFill>
                      <a:prstDash val="solid"/>
                      <a:round/>
                      <a:headEnd type="none" w="med" len="med"/>
                      <a:tailEnd type="none" w="med" len="med"/>
                    </a:lnL>
                    <a:lnR w="6350" cap="flat" cmpd="sng" algn="ctr">
                      <a:solidFill>
                        <a:srgbClr val="C009CC"/>
                      </a:solidFill>
                      <a:prstDash val="solid"/>
                      <a:round/>
                      <a:headEnd type="none" w="med" len="med"/>
                      <a:tailEnd type="none" w="med" len="med"/>
                    </a:lnR>
                    <a:lnT w="6350" cap="flat" cmpd="sng" algn="ctr">
                      <a:solidFill>
                        <a:srgbClr val="C009CC"/>
                      </a:solidFill>
                      <a:prstDash val="solid"/>
                      <a:round/>
                      <a:headEnd type="none" w="med" len="med"/>
                      <a:tailEnd type="none" w="med" len="med"/>
                    </a:lnT>
                    <a:lnB w="6350" cap="flat" cmpd="sng" algn="ctr">
                      <a:solidFill>
                        <a:srgbClr val="0008CC"/>
                      </a:solidFill>
                      <a:prstDash val="solid"/>
                      <a:round/>
                      <a:headEnd type="none" w="med" len="med"/>
                      <a:tailEnd type="none" w="med" len="med"/>
                    </a:lnB>
                    <a:solidFill>
                      <a:srgbClr val="F9F9F9"/>
                    </a:solidFill>
                  </a:tcPr>
                </a:tc>
                <a:extLst>
                  <a:ext uri="{0D108BD9-81ED-4DB2-BD59-A6C34878D82A}">
                    <a16:rowId xmlns:a16="http://schemas.microsoft.com/office/drawing/2014/main" val="10009"/>
                  </a:ext>
                </a:extLst>
              </a:tr>
              <a:tr h="508719">
                <a:tc>
                  <a:txBody>
                    <a:bodyPr/>
                    <a:lstStyle/>
                    <a:p>
                      <a:pPr algn="l" fontAlgn="ctr"/>
                      <a:r>
                        <a:rPr lang="en-IN" sz="1400" b="0" i="0" u="none" strike="noStrike">
                          <a:solidFill>
                            <a:srgbClr val="222222"/>
                          </a:solidFill>
                          <a:effectLst/>
                          <a:latin typeface="Arial" panose="020B0604020202020204" pitchFamily="34" charset="0"/>
                        </a:rPr>
                        <a:t>VLSM support</a:t>
                      </a:r>
                    </a:p>
                  </a:txBody>
                  <a:tcPr marL="6350" marR="6350" marT="6350" marB="0" anchor="ctr">
                    <a:lnL w="6350" cap="flat" cmpd="sng" algn="ctr">
                      <a:solidFill>
                        <a:srgbClr val="6033CC"/>
                      </a:solidFill>
                      <a:prstDash val="solid"/>
                      <a:round/>
                      <a:headEnd type="none" w="med" len="med"/>
                      <a:tailEnd type="none" w="med" len="med"/>
                    </a:lnL>
                    <a:lnR w="6350" cap="flat" cmpd="sng" algn="ctr">
                      <a:solidFill>
                        <a:srgbClr val="0008CC"/>
                      </a:solidFill>
                      <a:prstDash val="solid"/>
                      <a:round/>
                      <a:headEnd type="none" w="med" len="med"/>
                      <a:tailEnd type="none" w="med" len="med"/>
                    </a:lnR>
                    <a:lnT w="6350" cap="flat" cmpd="sng" algn="ctr">
                      <a:solidFill>
                        <a:srgbClr val="C009CC"/>
                      </a:solidFill>
                      <a:prstDash val="solid"/>
                      <a:round/>
                      <a:headEnd type="none" w="med" len="med"/>
                      <a:tailEnd type="none" w="med" len="med"/>
                    </a:lnT>
                    <a:lnB w="6350" cap="flat" cmpd="sng" algn="ctr">
                      <a:solidFill>
                        <a:srgbClr val="C009CC"/>
                      </a:solidFill>
                      <a:prstDash val="solid"/>
                      <a:round/>
                      <a:headEnd type="none" w="med" len="med"/>
                      <a:tailEnd type="none" w="med" len="med"/>
                    </a:lnB>
                    <a:solidFill>
                      <a:srgbClr val="FFFFFF"/>
                    </a:solidFill>
                  </a:tcPr>
                </a:tc>
                <a:tc>
                  <a:txBody>
                    <a:bodyPr/>
                    <a:lstStyle/>
                    <a:p>
                      <a:pPr algn="l" fontAlgn="ctr"/>
                      <a:r>
                        <a:rPr lang="en-IN" sz="1400" b="0" i="0" u="none" strike="noStrike">
                          <a:solidFill>
                            <a:srgbClr val="222222"/>
                          </a:solidFill>
                          <a:effectLst/>
                          <a:latin typeface="Arial" panose="020B0604020202020204" pitchFamily="34" charset="0"/>
                        </a:rPr>
                        <a:t>IPv4 support VLSM (Virtual Length Subnet Mask).</a:t>
                      </a:r>
                    </a:p>
                  </a:txBody>
                  <a:tcPr marL="6350" marR="6350" marT="6350" marB="0" anchor="ctr">
                    <a:lnL w="6350" cap="flat" cmpd="sng" algn="ctr">
                      <a:solidFill>
                        <a:srgbClr val="0008CC"/>
                      </a:solidFill>
                      <a:prstDash val="solid"/>
                      <a:round/>
                      <a:headEnd type="none" w="med" len="med"/>
                      <a:tailEnd type="none" w="med" len="med"/>
                    </a:lnL>
                    <a:lnR w="6350" cap="flat" cmpd="sng" algn="ctr">
                      <a:solidFill>
                        <a:srgbClr val="C007CC"/>
                      </a:solidFill>
                      <a:prstDash val="solid"/>
                      <a:round/>
                      <a:headEnd type="none" w="med" len="med"/>
                      <a:tailEnd type="none" w="med" len="med"/>
                    </a:lnR>
                    <a:lnT w="6350" cap="flat" cmpd="sng" algn="ctr">
                      <a:solidFill>
                        <a:srgbClr val="C009CC"/>
                      </a:solidFill>
                      <a:prstDash val="solid"/>
                      <a:round/>
                      <a:headEnd type="none" w="med" len="med"/>
                      <a:tailEnd type="none" w="med" len="med"/>
                    </a:lnT>
                    <a:lnB w="6350" cap="flat" cmpd="sng" algn="ctr">
                      <a:solidFill>
                        <a:srgbClr val="0008CC"/>
                      </a:solidFill>
                      <a:prstDash val="solid"/>
                      <a:round/>
                      <a:headEnd type="none" w="med" len="med"/>
                      <a:tailEnd type="none" w="med" len="med"/>
                    </a:lnB>
                    <a:solidFill>
                      <a:srgbClr val="FFFFFF"/>
                    </a:solidFill>
                  </a:tcPr>
                </a:tc>
                <a:tc>
                  <a:txBody>
                    <a:bodyPr/>
                    <a:lstStyle/>
                    <a:p>
                      <a:pPr algn="l" fontAlgn="ctr"/>
                      <a:r>
                        <a:rPr lang="en-US" sz="1400" b="0" i="0" u="none" strike="noStrike" dirty="0">
                          <a:solidFill>
                            <a:srgbClr val="222222"/>
                          </a:solidFill>
                          <a:effectLst/>
                          <a:latin typeface="Arial" panose="020B0604020202020204" pitchFamily="34" charset="0"/>
                        </a:rPr>
                        <a:t>IPv6 does not offer support for VLSM.</a:t>
                      </a:r>
                    </a:p>
                  </a:txBody>
                  <a:tcPr marL="6350" marR="6350" marT="6350" marB="0" anchor="ctr">
                    <a:lnL w="6350" cap="flat" cmpd="sng" algn="ctr">
                      <a:solidFill>
                        <a:srgbClr val="C007CC"/>
                      </a:solidFill>
                      <a:prstDash val="solid"/>
                      <a:round/>
                      <a:headEnd type="none" w="med" len="med"/>
                      <a:tailEnd type="none" w="med" len="med"/>
                    </a:lnL>
                    <a:lnR w="6350" cap="flat" cmpd="sng" algn="ctr">
                      <a:solidFill>
                        <a:srgbClr val="C009CC"/>
                      </a:solidFill>
                      <a:prstDash val="solid"/>
                      <a:round/>
                      <a:headEnd type="none" w="med" len="med"/>
                      <a:tailEnd type="none" w="med" len="med"/>
                    </a:lnR>
                    <a:lnT w="6350" cap="flat" cmpd="sng" algn="ctr">
                      <a:solidFill>
                        <a:srgbClr val="0008CC"/>
                      </a:solidFill>
                      <a:prstDash val="solid"/>
                      <a:round/>
                      <a:headEnd type="none" w="med" len="med"/>
                      <a:tailEnd type="none" w="med" len="med"/>
                    </a:lnT>
                    <a:lnB w="6350" cap="flat" cmpd="sng" algn="ctr">
                      <a:solidFill>
                        <a:srgbClr val="0008CC"/>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763079">
                <a:tc>
                  <a:txBody>
                    <a:bodyPr/>
                    <a:lstStyle/>
                    <a:p>
                      <a:pPr algn="l" fontAlgn="ctr"/>
                      <a:r>
                        <a:rPr lang="en-IN" sz="1400" b="0" i="0" u="none" strike="noStrike">
                          <a:solidFill>
                            <a:srgbClr val="222222"/>
                          </a:solidFill>
                          <a:effectLst/>
                          <a:latin typeface="Arial" panose="020B0604020202020204" pitchFamily="34" charset="0"/>
                        </a:rPr>
                        <a:t>Fragmentation</a:t>
                      </a:r>
                    </a:p>
                  </a:txBody>
                  <a:tcPr marL="6350" marR="6350" marT="6350" marB="0" anchor="ctr">
                    <a:lnL w="6350" cap="flat" cmpd="sng" algn="ctr">
                      <a:solidFill>
                        <a:srgbClr val="40A9CB"/>
                      </a:solidFill>
                      <a:prstDash val="solid"/>
                      <a:round/>
                      <a:headEnd type="none" w="med" len="med"/>
                      <a:tailEnd type="none" w="med" len="med"/>
                    </a:lnL>
                    <a:lnR w="6350" cap="flat" cmpd="sng" algn="ctr">
                      <a:solidFill>
                        <a:srgbClr val="C009CC"/>
                      </a:solidFill>
                      <a:prstDash val="solid"/>
                      <a:round/>
                      <a:headEnd type="none" w="med" len="med"/>
                      <a:tailEnd type="none" w="med" len="med"/>
                    </a:lnR>
                    <a:lnT w="6350" cap="flat" cmpd="sng" algn="ctr">
                      <a:solidFill>
                        <a:srgbClr val="C009CC"/>
                      </a:solidFill>
                      <a:prstDash val="solid"/>
                      <a:round/>
                      <a:headEnd type="none" w="med" len="med"/>
                      <a:tailEnd type="none" w="med" len="med"/>
                    </a:lnT>
                    <a:lnB w="6350" cap="flat" cmpd="sng" algn="ctr">
                      <a:solidFill>
                        <a:srgbClr val="0008CC"/>
                      </a:solidFill>
                      <a:prstDash val="solid"/>
                      <a:round/>
                      <a:headEnd type="none" w="med" len="med"/>
                      <a:tailEnd type="none" w="med" len="med"/>
                    </a:lnB>
                    <a:solidFill>
                      <a:srgbClr val="F9F9F9"/>
                    </a:solidFill>
                  </a:tcPr>
                </a:tc>
                <a:tc>
                  <a:txBody>
                    <a:bodyPr/>
                    <a:lstStyle/>
                    <a:p>
                      <a:pPr algn="l" fontAlgn="ctr"/>
                      <a:r>
                        <a:rPr lang="en-US" sz="1400" b="0" i="0" u="none" strike="noStrike">
                          <a:solidFill>
                            <a:srgbClr val="222222"/>
                          </a:solidFill>
                          <a:effectLst/>
                          <a:latin typeface="Arial" panose="020B0604020202020204" pitchFamily="34" charset="0"/>
                        </a:rPr>
                        <a:t>Fragmentation is done by sending and forwarding routes.</a:t>
                      </a:r>
                    </a:p>
                  </a:txBody>
                  <a:tcPr marL="6350" marR="6350" marT="6350" marB="0" anchor="ctr">
                    <a:lnL w="6350" cap="flat" cmpd="sng" algn="ctr">
                      <a:solidFill>
                        <a:srgbClr val="C009CC"/>
                      </a:solidFill>
                      <a:prstDash val="solid"/>
                      <a:round/>
                      <a:headEnd type="none" w="med" len="med"/>
                      <a:tailEnd type="none" w="med" len="med"/>
                    </a:lnL>
                    <a:lnR w="6350" cap="flat" cmpd="sng" algn="ctr">
                      <a:solidFill>
                        <a:srgbClr val="C009CC"/>
                      </a:solidFill>
                      <a:prstDash val="solid"/>
                      <a:round/>
                      <a:headEnd type="none" w="med" len="med"/>
                      <a:tailEnd type="none" w="med" len="med"/>
                    </a:lnR>
                    <a:lnT w="6350" cap="flat" cmpd="sng" algn="ctr">
                      <a:solidFill>
                        <a:srgbClr val="0008CC"/>
                      </a:solidFill>
                      <a:prstDash val="solid"/>
                      <a:round/>
                      <a:headEnd type="none" w="med" len="med"/>
                      <a:tailEnd type="none" w="med" len="med"/>
                    </a:lnT>
                    <a:lnB w="6350" cap="flat" cmpd="sng" algn="ctr">
                      <a:solidFill>
                        <a:srgbClr val="0008CC"/>
                      </a:solidFill>
                      <a:prstDash val="solid"/>
                      <a:round/>
                      <a:headEnd type="none" w="med" len="med"/>
                      <a:tailEnd type="none" w="med" len="med"/>
                    </a:lnB>
                    <a:solidFill>
                      <a:srgbClr val="F9F9F9"/>
                    </a:solidFill>
                  </a:tcPr>
                </a:tc>
                <a:tc>
                  <a:txBody>
                    <a:bodyPr/>
                    <a:lstStyle/>
                    <a:p>
                      <a:pPr algn="l" fontAlgn="ctr"/>
                      <a:r>
                        <a:rPr lang="en-US" sz="1400" b="0" i="0" u="none" strike="noStrike" dirty="0">
                          <a:solidFill>
                            <a:srgbClr val="222222"/>
                          </a:solidFill>
                          <a:effectLst/>
                          <a:latin typeface="Arial" panose="020B0604020202020204" pitchFamily="34" charset="0"/>
                        </a:rPr>
                        <a:t>Fragmentation is done by the sender.</a:t>
                      </a:r>
                    </a:p>
                  </a:txBody>
                  <a:tcPr marL="6350" marR="6350" marT="6350" marB="0" anchor="ctr">
                    <a:lnL w="6350" cap="flat" cmpd="sng" algn="ctr">
                      <a:solidFill>
                        <a:srgbClr val="C009CC"/>
                      </a:solidFill>
                      <a:prstDash val="solid"/>
                      <a:round/>
                      <a:headEnd type="none" w="med" len="med"/>
                      <a:tailEnd type="none" w="med" len="med"/>
                    </a:lnL>
                    <a:lnR w="6350" cap="flat" cmpd="sng" algn="ctr">
                      <a:solidFill>
                        <a:srgbClr val="C009CC"/>
                      </a:solidFill>
                      <a:prstDash val="solid"/>
                      <a:round/>
                      <a:headEnd type="none" w="med" len="med"/>
                      <a:tailEnd type="none" w="med" len="med"/>
                    </a:lnR>
                    <a:lnT w="6350" cap="flat" cmpd="sng" algn="ctr">
                      <a:solidFill>
                        <a:srgbClr val="0008CC"/>
                      </a:solidFill>
                      <a:prstDash val="solid"/>
                      <a:round/>
                      <a:headEnd type="none" w="med" len="med"/>
                      <a:tailEnd type="none" w="med" len="med"/>
                    </a:lnT>
                    <a:lnB w="6350" cap="flat" cmpd="sng" algn="ctr">
                      <a:solidFill>
                        <a:srgbClr val="0008CC"/>
                      </a:solidFill>
                      <a:prstDash val="solid"/>
                      <a:round/>
                      <a:headEnd type="none" w="med" len="med"/>
                      <a:tailEnd type="none" w="med" len="med"/>
                    </a:lnB>
                    <a:solidFill>
                      <a:srgbClr val="F9F9F9"/>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220880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82" y="1142984"/>
            <a:ext cx="8001056" cy="4832092"/>
          </a:xfrm>
          <a:prstGeom prst="rect">
            <a:avLst/>
          </a:prstGeom>
        </p:spPr>
        <p:txBody>
          <a:bodyPr wrap="square">
            <a:spAutoFit/>
          </a:bodyPr>
          <a:lstStyle/>
          <a:p>
            <a:pPr algn="just">
              <a:buFont typeface="Arial" pitchFamily="34" charset="0"/>
              <a:buChar char="•"/>
            </a:pPr>
            <a:r>
              <a:rPr lang="en-IN" sz="2800" dirty="0"/>
              <a:t>An easier way to remember IP addresses is by assigning to them a name.</a:t>
            </a:r>
          </a:p>
          <a:p>
            <a:pPr algn="just">
              <a:buFont typeface="Arial" pitchFamily="34" charset="0"/>
              <a:buChar char="•"/>
            </a:pPr>
            <a:r>
              <a:rPr lang="en-IN" sz="2800" dirty="0"/>
              <a:t>(e.g., www.google.com), which is resolver through the </a:t>
            </a:r>
            <a:r>
              <a:rPr lang="en-IN" sz="2800" dirty="0">
                <a:solidFill>
                  <a:srgbClr val="9900CC"/>
                </a:solidFill>
              </a:rPr>
              <a:t>Domain Name System (DNS</a:t>
            </a:r>
            <a:r>
              <a:rPr lang="en-IN" sz="2800" dirty="0">
                <a:solidFill>
                  <a:srgbClr val="9900CC"/>
                </a:solidFill>
                <a:effectLst>
                  <a:outerShdw blurRad="38100" dist="38100" dir="2700000" algn="tl">
                    <a:srgbClr val="000000">
                      <a:alpha val="43137"/>
                    </a:srgbClr>
                  </a:outerShdw>
                </a:effectLst>
              </a:rPr>
              <a:t>)</a:t>
            </a:r>
            <a:r>
              <a:rPr lang="en-IN" sz="2800" dirty="0"/>
              <a:t>.</a:t>
            </a:r>
          </a:p>
          <a:p>
            <a:pPr algn="just">
              <a:buFont typeface="Arial" pitchFamily="34" charset="0"/>
              <a:buChar char="•"/>
            </a:pPr>
            <a:r>
              <a:rPr lang="en-IN" sz="2800" dirty="0"/>
              <a:t>Strictly speaking, an IP address identifies an </a:t>
            </a:r>
            <a:r>
              <a:rPr lang="en-IN" sz="2800" b="1" dirty="0"/>
              <a:t>interface that is capable of sending and </a:t>
            </a:r>
            <a:r>
              <a:rPr lang="en-IN" sz="2800" dirty="0"/>
              <a:t>receiving IP </a:t>
            </a:r>
            <a:r>
              <a:rPr lang="en-IN" sz="2800" dirty="0" err="1"/>
              <a:t>datagrams</a:t>
            </a:r>
            <a:r>
              <a:rPr lang="en-IN" sz="2800" dirty="0"/>
              <a:t>. </a:t>
            </a:r>
          </a:p>
          <a:p>
            <a:pPr algn="just">
              <a:buFont typeface="Arial" pitchFamily="34" charset="0"/>
              <a:buChar char="•"/>
            </a:pPr>
            <a:r>
              <a:rPr lang="en-IN" sz="2800" dirty="0"/>
              <a:t>One system can have multiple such interfaces.</a:t>
            </a:r>
          </a:p>
          <a:p>
            <a:pPr algn="just">
              <a:buFont typeface="Arial" pitchFamily="34" charset="0"/>
              <a:buChar char="•"/>
            </a:pPr>
            <a:r>
              <a:rPr lang="en-IN" sz="2800" dirty="0"/>
              <a:t>Usually, </a:t>
            </a:r>
            <a:r>
              <a:rPr lang="en-IN" sz="2800" dirty="0">
                <a:solidFill>
                  <a:srgbClr val="9900CC"/>
                </a:solidFill>
              </a:rPr>
              <a:t>hosts have only one interface </a:t>
            </a:r>
            <a:r>
              <a:rPr lang="en-IN" sz="2800" dirty="0"/>
              <a:t>(thus, one IP address), whereas </a:t>
            </a:r>
            <a:r>
              <a:rPr lang="en-IN" sz="2800" dirty="0">
                <a:solidFill>
                  <a:srgbClr val="9900CC"/>
                </a:solidFill>
              </a:rPr>
              <a:t>routers have many interfaces </a:t>
            </a:r>
            <a:r>
              <a:rPr lang="en-IN" sz="2800" dirty="0"/>
              <a:t>(thus, many IP addresses).</a:t>
            </a:r>
          </a:p>
        </p:txBody>
      </p:sp>
    </p:spTree>
    <p:extLst>
      <p:ext uri="{BB962C8B-B14F-4D97-AF65-F5344CB8AC3E}">
        <p14:creationId xmlns:p14="http://schemas.microsoft.com/office/powerpoint/2010/main" val="11146392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685800" y="304802"/>
          <a:ext cx="7696201" cy="6297027"/>
        </p:xfrm>
        <a:graphic>
          <a:graphicData uri="http://schemas.openxmlformats.org/drawingml/2006/table">
            <a:tbl>
              <a:tblPr/>
              <a:tblGrid>
                <a:gridCol w="1765498">
                  <a:extLst>
                    <a:ext uri="{9D8B030D-6E8A-4147-A177-3AD203B41FA5}">
                      <a16:colId xmlns:a16="http://schemas.microsoft.com/office/drawing/2014/main" val="20000"/>
                    </a:ext>
                  </a:extLst>
                </a:gridCol>
                <a:gridCol w="2468269">
                  <a:extLst>
                    <a:ext uri="{9D8B030D-6E8A-4147-A177-3AD203B41FA5}">
                      <a16:colId xmlns:a16="http://schemas.microsoft.com/office/drawing/2014/main" val="20001"/>
                    </a:ext>
                  </a:extLst>
                </a:gridCol>
                <a:gridCol w="3462434">
                  <a:extLst>
                    <a:ext uri="{9D8B030D-6E8A-4147-A177-3AD203B41FA5}">
                      <a16:colId xmlns:a16="http://schemas.microsoft.com/office/drawing/2014/main" val="20002"/>
                    </a:ext>
                  </a:extLst>
                </a:gridCol>
              </a:tblGrid>
              <a:tr h="212982">
                <a:tc>
                  <a:txBody>
                    <a:bodyPr/>
                    <a:lstStyle/>
                    <a:p>
                      <a:pPr algn="ctr" fontAlgn="ctr"/>
                      <a:r>
                        <a:rPr lang="en-IN" sz="1200" b="1" i="0" u="none" strike="noStrike" dirty="0">
                          <a:solidFill>
                            <a:srgbClr val="222222"/>
                          </a:solidFill>
                          <a:effectLst/>
                          <a:latin typeface="Arial" panose="020B0604020202020204" pitchFamily="34" charset="0"/>
                        </a:rPr>
                        <a:t>Basis for differences</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1" i="0" u="none" strike="noStrike">
                          <a:solidFill>
                            <a:srgbClr val="222222"/>
                          </a:solidFill>
                          <a:effectLst/>
                          <a:latin typeface="Arial" panose="020B0604020202020204" pitchFamily="34" charset="0"/>
                        </a:rPr>
                        <a:t>IPv4</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1" i="0" u="none" strike="noStrike">
                          <a:solidFill>
                            <a:srgbClr val="222222"/>
                          </a:solidFill>
                          <a:effectLst/>
                          <a:latin typeface="Arial" panose="020B0604020202020204" pitchFamily="34" charset="0"/>
                        </a:rPr>
                        <a:t>IPv6</a:t>
                      </a:r>
                    </a:p>
                  </a:txBody>
                  <a:tcPr marL="5394" marR="5394" marT="53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506751">
                <a:tc>
                  <a:txBody>
                    <a:bodyPr/>
                    <a:lstStyle/>
                    <a:p>
                      <a:pPr algn="l" fontAlgn="ctr"/>
                      <a:r>
                        <a:rPr lang="en-IN" sz="1200" b="0" i="0" u="none" strike="noStrike">
                          <a:solidFill>
                            <a:srgbClr val="222222"/>
                          </a:solidFill>
                          <a:effectLst/>
                          <a:latin typeface="Arial" panose="020B0604020202020204" pitchFamily="34" charset="0"/>
                        </a:rPr>
                        <a:t>Routing Information Protocol (RIP)</a:t>
                      </a:r>
                    </a:p>
                  </a:txBody>
                  <a:tcPr marL="5394" marR="5394" marT="5394" marB="0" anchor="ctr">
                    <a:lnL w="6350" cap="flat" cmpd="sng" algn="ctr">
                      <a:solidFill>
                        <a:srgbClr val="B0CBE1"/>
                      </a:solidFill>
                      <a:prstDash val="solid"/>
                      <a:round/>
                      <a:headEnd type="none" w="med" len="med"/>
                      <a:tailEnd type="none" w="med" len="med"/>
                    </a:lnL>
                    <a:lnR w="6350" cap="flat" cmpd="sng" algn="ctr">
                      <a:solidFill>
                        <a:srgbClr val="B0CCE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0CDE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222222"/>
                          </a:solidFill>
                          <a:effectLst/>
                          <a:latin typeface="Arial" panose="020B0604020202020204" pitchFamily="34" charset="0"/>
                        </a:rPr>
                        <a:t>RIP is a routing protocol supported by the routed daemon.</a:t>
                      </a:r>
                    </a:p>
                  </a:txBody>
                  <a:tcPr marL="5394" marR="5394" marT="5394" marB="0" anchor="ctr">
                    <a:lnL w="6350" cap="flat" cmpd="sng" algn="ctr">
                      <a:solidFill>
                        <a:srgbClr val="B0CCE1"/>
                      </a:solidFill>
                      <a:prstDash val="solid"/>
                      <a:round/>
                      <a:headEnd type="none" w="med" len="med"/>
                      <a:tailEnd type="none" w="med" len="med"/>
                    </a:lnL>
                    <a:lnR w="6350" cap="flat" cmpd="sng" algn="ctr">
                      <a:solidFill>
                        <a:srgbClr val="10D0E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0C8E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222222"/>
                          </a:solidFill>
                          <a:effectLst/>
                          <a:latin typeface="Arial" panose="020B0604020202020204" pitchFamily="34" charset="0"/>
                        </a:rPr>
                        <a:t>RIP does not support IPv6. It uses static routes.</a:t>
                      </a:r>
                    </a:p>
                  </a:txBody>
                  <a:tcPr marL="5394" marR="5394" marT="5394" marB="0" anchor="ctr">
                    <a:lnL w="6350" cap="flat" cmpd="sng" algn="ctr">
                      <a:solidFill>
                        <a:srgbClr val="10D0E1"/>
                      </a:solidFill>
                      <a:prstDash val="solid"/>
                      <a:round/>
                      <a:headEnd type="none" w="med" len="med"/>
                      <a:tailEnd type="none" w="med" len="med"/>
                    </a:lnL>
                    <a:lnR w="6350" cap="flat" cmpd="sng" algn="ctr">
                      <a:solidFill>
                        <a:srgbClr val="B0CDE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0CDE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013501">
                <a:tc>
                  <a:txBody>
                    <a:bodyPr/>
                    <a:lstStyle/>
                    <a:p>
                      <a:pPr algn="l" fontAlgn="ctr"/>
                      <a:r>
                        <a:rPr lang="en-IN" sz="1200" b="0" i="0" u="none" strike="noStrike">
                          <a:solidFill>
                            <a:srgbClr val="222222"/>
                          </a:solidFill>
                          <a:effectLst/>
                          <a:latin typeface="Arial" panose="020B0604020202020204" pitchFamily="34" charset="0"/>
                        </a:rPr>
                        <a:t>Network Configuration</a:t>
                      </a:r>
                    </a:p>
                  </a:txBody>
                  <a:tcPr marL="5394" marR="5394" marT="5394" marB="0" anchor="ctr">
                    <a:lnL w="6350" cap="flat" cmpd="sng" algn="ctr">
                      <a:solidFill>
                        <a:srgbClr val="10D3E1"/>
                      </a:solidFill>
                      <a:prstDash val="solid"/>
                      <a:round/>
                      <a:headEnd type="none" w="med" len="med"/>
                      <a:tailEnd type="none" w="med" len="med"/>
                    </a:lnL>
                    <a:lnR w="6350" cap="flat" cmpd="sng" algn="ctr">
                      <a:solidFill>
                        <a:srgbClr val="10D5E1"/>
                      </a:solidFill>
                      <a:prstDash val="solid"/>
                      <a:round/>
                      <a:headEnd type="none" w="med" len="med"/>
                      <a:tailEnd type="none" w="med" len="med"/>
                    </a:lnR>
                    <a:lnT w="6350" cap="flat" cmpd="sng" algn="ctr">
                      <a:solidFill>
                        <a:srgbClr val="B0CDE1"/>
                      </a:solidFill>
                      <a:prstDash val="solid"/>
                      <a:round/>
                      <a:headEnd type="none" w="med" len="med"/>
                      <a:tailEnd type="none" w="med" len="med"/>
                    </a:lnT>
                    <a:lnB w="6350" cap="flat" cmpd="sng" algn="ctr">
                      <a:solidFill>
                        <a:srgbClr val="F0D5E1"/>
                      </a:solidFill>
                      <a:prstDash val="solid"/>
                      <a:round/>
                      <a:headEnd type="none" w="med" len="med"/>
                      <a:tailEnd type="none" w="med" len="med"/>
                    </a:lnB>
                    <a:solidFill>
                      <a:srgbClr val="F9F9F9"/>
                    </a:solidFill>
                  </a:tcPr>
                </a:tc>
                <a:tc>
                  <a:txBody>
                    <a:bodyPr/>
                    <a:lstStyle/>
                    <a:p>
                      <a:pPr algn="l" fontAlgn="ctr"/>
                      <a:r>
                        <a:rPr lang="en-US" sz="1200" b="0" i="0" u="none" strike="noStrike">
                          <a:solidFill>
                            <a:srgbClr val="222222"/>
                          </a:solidFill>
                          <a:effectLst/>
                          <a:latin typeface="Arial" panose="020B0604020202020204" pitchFamily="34" charset="0"/>
                        </a:rPr>
                        <a:t>Networks need to be configured either manually or with DHCP. IPv4 had several overlays to handle Internet growth, which require more maintenance efforts.</a:t>
                      </a:r>
                    </a:p>
                  </a:txBody>
                  <a:tcPr marL="5394" marR="5394" marT="5394" marB="0" anchor="ctr">
                    <a:lnL w="6350" cap="flat" cmpd="sng" algn="ctr">
                      <a:solidFill>
                        <a:srgbClr val="10D5E1"/>
                      </a:solidFill>
                      <a:prstDash val="solid"/>
                      <a:round/>
                      <a:headEnd type="none" w="med" len="med"/>
                      <a:tailEnd type="none" w="med" len="med"/>
                    </a:lnL>
                    <a:lnR w="6350" cap="flat" cmpd="sng" algn="ctr">
                      <a:solidFill>
                        <a:srgbClr val="10D3E1"/>
                      </a:solidFill>
                      <a:prstDash val="solid"/>
                      <a:round/>
                      <a:headEnd type="none" w="med" len="med"/>
                      <a:tailEnd type="none" w="med" len="med"/>
                    </a:lnR>
                    <a:lnT w="6350" cap="flat" cmpd="sng" algn="ctr">
                      <a:solidFill>
                        <a:srgbClr val="F0C8E1"/>
                      </a:solidFill>
                      <a:prstDash val="solid"/>
                      <a:round/>
                      <a:headEnd type="none" w="med" len="med"/>
                      <a:tailEnd type="none" w="med" len="med"/>
                    </a:lnT>
                    <a:lnB w="6350" cap="flat" cmpd="sng" algn="ctr">
                      <a:solidFill>
                        <a:srgbClr val="B0D8E1"/>
                      </a:solidFill>
                      <a:prstDash val="solid"/>
                      <a:round/>
                      <a:headEnd type="none" w="med" len="med"/>
                      <a:tailEnd type="none" w="med" len="med"/>
                    </a:lnB>
                    <a:solidFill>
                      <a:srgbClr val="F9F9F9"/>
                    </a:solidFill>
                  </a:tcPr>
                </a:tc>
                <a:tc>
                  <a:txBody>
                    <a:bodyPr/>
                    <a:lstStyle/>
                    <a:p>
                      <a:pPr algn="l" fontAlgn="ctr"/>
                      <a:r>
                        <a:rPr lang="en-IN" sz="1200" b="0" i="0" u="none" strike="noStrike">
                          <a:solidFill>
                            <a:srgbClr val="222222"/>
                          </a:solidFill>
                          <a:effectLst/>
                          <a:latin typeface="Arial" panose="020B0604020202020204" pitchFamily="34" charset="0"/>
                        </a:rPr>
                        <a:t>IPv6 support autoconfiguration capabilities.</a:t>
                      </a:r>
                    </a:p>
                  </a:txBody>
                  <a:tcPr marL="5394" marR="5394" marT="5394" marB="0" anchor="ctr">
                    <a:lnL w="6350" cap="flat" cmpd="sng" algn="ctr">
                      <a:solidFill>
                        <a:srgbClr val="10D3E1"/>
                      </a:solidFill>
                      <a:prstDash val="solid"/>
                      <a:round/>
                      <a:headEnd type="none" w="med" len="med"/>
                      <a:tailEnd type="none" w="med" len="med"/>
                    </a:lnL>
                    <a:lnR w="6350" cap="flat" cmpd="sng" algn="ctr">
                      <a:solidFill>
                        <a:srgbClr val="F0D5E1"/>
                      </a:solidFill>
                      <a:prstDash val="solid"/>
                      <a:round/>
                      <a:headEnd type="none" w="med" len="med"/>
                      <a:tailEnd type="none" w="med" len="med"/>
                    </a:lnR>
                    <a:lnT w="6350" cap="flat" cmpd="sng" algn="ctr">
                      <a:solidFill>
                        <a:srgbClr val="70CDE1"/>
                      </a:solidFill>
                      <a:prstDash val="solid"/>
                      <a:round/>
                      <a:headEnd type="none" w="med" len="med"/>
                      <a:tailEnd type="none" w="med" len="med"/>
                    </a:lnT>
                    <a:lnB w="6350" cap="flat" cmpd="sng" algn="ctr">
                      <a:solidFill>
                        <a:srgbClr val="30D1E1"/>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1182419">
                <a:tc>
                  <a:txBody>
                    <a:bodyPr/>
                    <a:lstStyle/>
                    <a:p>
                      <a:pPr algn="l" fontAlgn="ctr"/>
                      <a:r>
                        <a:rPr lang="en-IN" sz="1200" b="0" i="0" u="none" strike="noStrike">
                          <a:solidFill>
                            <a:srgbClr val="222222"/>
                          </a:solidFill>
                          <a:effectLst/>
                          <a:latin typeface="Arial" panose="020B0604020202020204" pitchFamily="34" charset="0"/>
                        </a:rPr>
                        <a:t>Best feature</a:t>
                      </a:r>
                    </a:p>
                  </a:txBody>
                  <a:tcPr marL="5394" marR="5394" marT="5394" marB="0" anchor="ctr">
                    <a:lnL w="6350" cap="flat" cmpd="sng" algn="ctr">
                      <a:solidFill>
                        <a:srgbClr val="70D1E1"/>
                      </a:solidFill>
                      <a:prstDash val="solid"/>
                      <a:round/>
                      <a:headEnd type="none" w="med" len="med"/>
                      <a:tailEnd type="none" w="med" len="med"/>
                    </a:lnL>
                    <a:lnR w="6350" cap="flat" cmpd="sng" algn="ctr">
                      <a:solidFill>
                        <a:srgbClr val="30D6E1"/>
                      </a:solidFill>
                      <a:prstDash val="solid"/>
                      <a:round/>
                      <a:headEnd type="none" w="med" len="med"/>
                      <a:tailEnd type="none" w="med" len="med"/>
                    </a:lnR>
                    <a:lnT w="6350" cap="flat" cmpd="sng" algn="ctr">
                      <a:solidFill>
                        <a:srgbClr val="F0D5E1"/>
                      </a:solidFill>
                      <a:prstDash val="solid"/>
                      <a:round/>
                      <a:headEnd type="none" w="med" len="med"/>
                      <a:tailEnd type="none" w="med" len="med"/>
                    </a:lnT>
                    <a:lnB w="6350" cap="flat" cmpd="sng" algn="ctr">
                      <a:solidFill>
                        <a:srgbClr val="B0D2E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222222"/>
                          </a:solidFill>
                          <a:effectLst/>
                          <a:latin typeface="Arial" panose="020B0604020202020204" pitchFamily="34" charset="0"/>
                        </a:rPr>
                        <a:t>Widespread use of NAT (Network address translation) devices which allows single NAT address can mask thousands of non-routable addresses, making end-to-end integrity achievable.</a:t>
                      </a:r>
                    </a:p>
                  </a:txBody>
                  <a:tcPr marL="5394" marR="5394" marT="5394" marB="0" anchor="ctr">
                    <a:lnL w="6350" cap="flat" cmpd="sng" algn="ctr">
                      <a:solidFill>
                        <a:srgbClr val="30D6E1"/>
                      </a:solidFill>
                      <a:prstDash val="solid"/>
                      <a:round/>
                      <a:headEnd type="none" w="med" len="med"/>
                      <a:tailEnd type="none" w="med" len="med"/>
                    </a:lnL>
                    <a:lnR w="6350" cap="flat" cmpd="sng" algn="ctr">
                      <a:solidFill>
                        <a:srgbClr val="B0D7E1"/>
                      </a:solidFill>
                      <a:prstDash val="solid"/>
                      <a:round/>
                      <a:headEnd type="none" w="med" len="med"/>
                      <a:tailEnd type="none" w="med" len="med"/>
                    </a:lnR>
                    <a:lnT w="6350" cap="flat" cmpd="sng" algn="ctr">
                      <a:solidFill>
                        <a:srgbClr val="B0D8E1"/>
                      </a:solidFill>
                      <a:prstDash val="solid"/>
                      <a:round/>
                      <a:headEnd type="none" w="med" len="med"/>
                      <a:tailEnd type="none" w="med" len="med"/>
                    </a:lnT>
                    <a:lnB w="6350" cap="flat" cmpd="sng" algn="ctr">
                      <a:solidFill>
                        <a:srgbClr val="30D6E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222222"/>
                          </a:solidFill>
                          <a:effectLst/>
                          <a:latin typeface="Arial" panose="020B0604020202020204" pitchFamily="34" charset="0"/>
                        </a:rPr>
                        <a:t>It allows direct addressing because of vast address Space.</a:t>
                      </a:r>
                    </a:p>
                  </a:txBody>
                  <a:tcPr marL="5394" marR="5394" marT="5394" marB="0" anchor="ctr">
                    <a:lnL w="6350" cap="flat" cmpd="sng" algn="ctr">
                      <a:solidFill>
                        <a:srgbClr val="B0D7E1"/>
                      </a:solidFill>
                      <a:prstDash val="solid"/>
                      <a:round/>
                      <a:headEnd type="none" w="med" len="med"/>
                      <a:tailEnd type="none" w="med" len="med"/>
                    </a:lnL>
                    <a:lnR w="6350" cap="flat" cmpd="sng" algn="ctr">
                      <a:solidFill>
                        <a:srgbClr val="D0D3E1"/>
                      </a:solidFill>
                      <a:prstDash val="solid"/>
                      <a:round/>
                      <a:headEnd type="none" w="med" len="med"/>
                      <a:tailEnd type="none" w="med" len="med"/>
                    </a:lnR>
                    <a:lnT w="6350" cap="flat" cmpd="sng" algn="ctr">
                      <a:solidFill>
                        <a:srgbClr val="30D1E1"/>
                      </a:solidFill>
                      <a:prstDash val="solid"/>
                      <a:round/>
                      <a:headEnd type="none" w="med" len="med"/>
                      <a:tailEnd type="none" w="med" len="med"/>
                    </a:lnT>
                    <a:lnB w="6350" cap="flat" cmpd="sng" algn="ctr">
                      <a:solidFill>
                        <a:srgbClr val="F0D6E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39363">
                <a:tc>
                  <a:txBody>
                    <a:bodyPr/>
                    <a:lstStyle/>
                    <a:p>
                      <a:pPr algn="l" fontAlgn="ctr"/>
                      <a:r>
                        <a:rPr lang="en-IN" sz="1200" b="0" i="0" u="none" strike="noStrike" dirty="0">
                          <a:solidFill>
                            <a:srgbClr val="222222"/>
                          </a:solidFill>
                          <a:effectLst/>
                          <a:latin typeface="Arial" panose="020B0604020202020204" pitchFamily="34" charset="0"/>
                        </a:rPr>
                        <a:t>Address Mask</a:t>
                      </a:r>
                    </a:p>
                  </a:txBody>
                  <a:tcPr marL="5394" marR="5394" marT="5394" marB="0" anchor="ctr">
                    <a:lnL w="6350" cap="flat" cmpd="sng" algn="ctr">
                      <a:solidFill>
                        <a:srgbClr val="90D7E1"/>
                      </a:solidFill>
                      <a:prstDash val="solid"/>
                      <a:round/>
                      <a:headEnd type="none" w="med" len="med"/>
                      <a:tailEnd type="none" w="med" len="med"/>
                    </a:lnL>
                    <a:lnR w="6350" cap="flat" cmpd="sng" algn="ctr">
                      <a:solidFill>
                        <a:srgbClr val="30D7E1"/>
                      </a:solidFill>
                      <a:prstDash val="solid"/>
                      <a:round/>
                      <a:headEnd type="none" w="med" len="med"/>
                      <a:tailEnd type="none" w="med" len="med"/>
                    </a:lnR>
                    <a:lnT w="6350" cap="flat" cmpd="sng" algn="ctr">
                      <a:solidFill>
                        <a:srgbClr val="B0D2E1"/>
                      </a:solidFill>
                      <a:prstDash val="solid"/>
                      <a:round/>
                      <a:headEnd type="none" w="med" len="med"/>
                      <a:tailEnd type="none" w="med" len="med"/>
                    </a:lnT>
                    <a:lnB w="6350" cap="flat" cmpd="sng" algn="ctr">
                      <a:solidFill>
                        <a:srgbClr val="30D3E1"/>
                      </a:solidFill>
                      <a:prstDash val="solid"/>
                      <a:round/>
                      <a:headEnd type="none" w="med" len="med"/>
                      <a:tailEnd type="none" w="med" len="med"/>
                    </a:lnB>
                    <a:solidFill>
                      <a:srgbClr val="F9F9F9"/>
                    </a:solidFill>
                  </a:tcPr>
                </a:tc>
                <a:tc>
                  <a:txBody>
                    <a:bodyPr/>
                    <a:lstStyle/>
                    <a:p>
                      <a:pPr algn="l" fontAlgn="ctr"/>
                      <a:r>
                        <a:rPr lang="en-US" sz="1200" b="0" i="0" u="none" strike="noStrike">
                          <a:solidFill>
                            <a:srgbClr val="222222"/>
                          </a:solidFill>
                          <a:effectLst/>
                          <a:latin typeface="Arial" panose="020B0604020202020204" pitchFamily="34" charset="0"/>
                        </a:rPr>
                        <a:t>Use for the designated network from host portion.</a:t>
                      </a:r>
                    </a:p>
                  </a:txBody>
                  <a:tcPr marL="5394" marR="5394" marT="5394" marB="0" anchor="ctr">
                    <a:lnL w="6350" cap="flat" cmpd="sng" algn="ctr">
                      <a:solidFill>
                        <a:srgbClr val="30D7E1"/>
                      </a:solidFill>
                      <a:prstDash val="solid"/>
                      <a:round/>
                      <a:headEnd type="none" w="med" len="med"/>
                      <a:tailEnd type="none" w="med" len="med"/>
                    </a:lnL>
                    <a:lnR w="6350" cap="flat" cmpd="sng" algn="ctr">
                      <a:solidFill>
                        <a:srgbClr val="30D7E1"/>
                      </a:solidFill>
                      <a:prstDash val="solid"/>
                      <a:round/>
                      <a:headEnd type="none" w="med" len="med"/>
                      <a:tailEnd type="none" w="med" len="med"/>
                    </a:lnR>
                    <a:lnT w="6350" cap="flat" cmpd="sng" algn="ctr">
                      <a:solidFill>
                        <a:srgbClr val="30D6E1"/>
                      </a:solidFill>
                      <a:prstDash val="solid"/>
                      <a:round/>
                      <a:headEnd type="none" w="med" len="med"/>
                      <a:tailEnd type="none" w="med" len="med"/>
                    </a:lnT>
                    <a:lnB w="6350" cap="flat" cmpd="sng" algn="ctr">
                      <a:solidFill>
                        <a:srgbClr val="30D3E1"/>
                      </a:solidFill>
                      <a:prstDash val="solid"/>
                      <a:round/>
                      <a:headEnd type="none" w="med" len="med"/>
                      <a:tailEnd type="none" w="med" len="med"/>
                    </a:lnB>
                    <a:solidFill>
                      <a:srgbClr val="F9F9F9"/>
                    </a:solidFill>
                  </a:tcPr>
                </a:tc>
                <a:tc>
                  <a:txBody>
                    <a:bodyPr/>
                    <a:lstStyle/>
                    <a:p>
                      <a:pPr algn="l" fontAlgn="ctr"/>
                      <a:r>
                        <a:rPr lang="en-IN" sz="1200" b="0" i="0" u="none" strike="noStrike">
                          <a:solidFill>
                            <a:srgbClr val="222222"/>
                          </a:solidFill>
                          <a:effectLst/>
                          <a:latin typeface="Arial" panose="020B0604020202020204" pitchFamily="34" charset="0"/>
                        </a:rPr>
                        <a:t>Not used.</a:t>
                      </a:r>
                    </a:p>
                  </a:txBody>
                  <a:tcPr marL="5394" marR="5394" marT="5394" marB="0" anchor="ctr">
                    <a:lnL w="6350" cap="flat" cmpd="sng" algn="ctr">
                      <a:solidFill>
                        <a:srgbClr val="30D7E1"/>
                      </a:solidFill>
                      <a:prstDash val="solid"/>
                      <a:round/>
                      <a:headEnd type="none" w="med" len="med"/>
                      <a:tailEnd type="none" w="med" len="med"/>
                    </a:lnL>
                    <a:lnR w="6350" cap="flat" cmpd="sng" algn="ctr">
                      <a:solidFill>
                        <a:srgbClr val="30D7E1"/>
                      </a:solidFill>
                      <a:prstDash val="solid"/>
                      <a:round/>
                      <a:headEnd type="none" w="med" len="med"/>
                      <a:tailEnd type="none" w="med" len="med"/>
                    </a:lnR>
                    <a:lnT w="6350" cap="flat" cmpd="sng" algn="ctr">
                      <a:solidFill>
                        <a:srgbClr val="F0D6E1"/>
                      </a:solidFill>
                      <a:prstDash val="solid"/>
                      <a:round/>
                      <a:headEnd type="none" w="med" len="med"/>
                      <a:tailEnd type="none" w="med" len="med"/>
                    </a:lnT>
                    <a:lnB w="6350" cap="flat" cmpd="sng" algn="ctr">
                      <a:solidFill>
                        <a:srgbClr val="30D3E1"/>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675668">
                <a:tc>
                  <a:txBody>
                    <a:bodyPr/>
                    <a:lstStyle/>
                    <a:p>
                      <a:pPr algn="l" fontAlgn="ctr"/>
                      <a:r>
                        <a:rPr lang="en-IN" sz="1200" b="0" i="0" u="none" strike="noStrike">
                          <a:solidFill>
                            <a:srgbClr val="222222"/>
                          </a:solidFill>
                          <a:effectLst/>
                          <a:latin typeface="Arial" panose="020B0604020202020204" pitchFamily="34" charset="0"/>
                        </a:rPr>
                        <a:t>Security</a:t>
                      </a:r>
                    </a:p>
                  </a:txBody>
                  <a:tcPr marL="5394" marR="5394" marT="5394" marB="0" anchor="ctr">
                    <a:lnL w="6350" cap="flat" cmpd="sng" algn="ctr">
                      <a:solidFill>
                        <a:srgbClr val="10DAE1"/>
                      </a:solidFill>
                      <a:prstDash val="solid"/>
                      <a:round/>
                      <a:headEnd type="none" w="med" len="med"/>
                      <a:tailEnd type="none" w="med" len="med"/>
                    </a:lnL>
                    <a:lnR w="6350" cap="flat" cmpd="sng" algn="ctr">
                      <a:solidFill>
                        <a:srgbClr val="30D7E1"/>
                      </a:solidFill>
                      <a:prstDash val="solid"/>
                      <a:round/>
                      <a:headEnd type="none" w="med" len="med"/>
                      <a:tailEnd type="none" w="med" len="med"/>
                    </a:lnR>
                    <a:lnT w="6350" cap="flat" cmpd="sng" algn="ctr">
                      <a:solidFill>
                        <a:srgbClr val="30D3E1"/>
                      </a:solidFill>
                      <a:prstDash val="solid"/>
                      <a:round/>
                      <a:headEnd type="none" w="med" len="med"/>
                      <a:tailEnd type="none" w="med" len="med"/>
                    </a:lnT>
                    <a:lnB w="6350" cap="flat" cmpd="sng" algn="ctr">
                      <a:solidFill>
                        <a:srgbClr val="30D3E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222222"/>
                          </a:solidFill>
                          <a:effectLst/>
                          <a:latin typeface="Arial" panose="020B0604020202020204" pitchFamily="34" charset="0"/>
                        </a:rPr>
                        <a:t>Security is dependent on applications - IPv4 was not designed with security in mind.</a:t>
                      </a:r>
                    </a:p>
                  </a:txBody>
                  <a:tcPr marL="5394" marR="5394" marT="5394" marB="0" anchor="ctr">
                    <a:lnL w="6350" cap="flat" cmpd="sng" algn="ctr">
                      <a:solidFill>
                        <a:srgbClr val="30D7E1"/>
                      </a:solidFill>
                      <a:prstDash val="solid"/>
                      <a:round/>
                      <a:headEnd type="none" w="med" len="med"/>
                      <a:tailEnd type="none" w="med" len="med"/>
                    </a:lnL>
                    <a:lnR w="6350" cap="flat" cmpd="sng" algn="ctr">
                      <a:solidFill>
                        <a:srgbClr val="30D3E1"/>
                      </a:solidFill>
                      <a:prstDash val="solid"/>
                      <a:round/>
                      <a:headEnd type="none" w="med" len="med"/>
                      <a:tailEnd type="none" w="med" len="med"/>
                    </a:lnR>
                    <a:lnT w="6350" cap="flat" cmpd="sng" algn="ctr">
                      <a:solidFill>
                        <a:srgbClr val="30D3E1"/>
                      </a:solidFill>
                      <a:prstDash val="solid"/>
                      <a:round/>
                      <a:headEnd type="none" w="med" len="med"/>
                      <a:tailEnd type="none" w="med" len="med"/>
                    </a:lnT>
                    <a:lnB w="6350" cap="flat" cmpd="sng" algn="ctr">
                      <a:solidFill>
                        <a:srgbClr val="30D7E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222222"/>
                          </a:solidFill>
                          <a:effectLst/>
                          <a:latin typeface="Arial" panose="020B0604020202020204" pitchFamily="34" charset="0"/>
                        </a:rPr>
                        <a:t>IPSec(Internet Protocol Security) is built into the IPv6 protocol, usable with a proper key infrastructure.</a:t>
                      </a:r>
                    </a:p>
                  </a:txBody>
                  <a:tcPr marL="5394" marR="5394" marT="5394" marB="0" anchor="ctr">
                    <a:lnL w="6350" cap="flat" cmpd="sng" algn="ctr">
                      <a:solidFill>
                        <a:srgbClr val="30D3E1"/>
                      </a:solidFill>
                      <a:prstDash val="solid"/>
                      <a:round/>
                      <a:headEnd type="none" w="med" len="med"/>
                      <a:tailEnd type="none" w="med" len="med"/>
                    </a:lnL>
                    <a:lnR w="6350" cap="flat" cmpd="sng" algn="ctr">
                      <a:solidFill>
                        <a:srgbClr val="30D7E1"/>
                      </a:solidFill>
                      <a:prstDash val="solid"/>
                      <a:round/>
                      <a:headEnd type="none" w="med" len="med"/>
                      <a:tailEnd type="none" w="med" len="med"/>
                    </a:lnR>
                    <a:lnT w="6350" cap="flat" cmpd="sng" algn="ctr">
                      <a:solidFill>
                        <a:srgbClr val="30D3E1"/>
                      </a:solidFill>
                      <a:prstDash val="solid"/>
                      <a:round/>
                      <a:headEnd type="none" w="med" len="med"/>
                      <a:tailEnd type="none" w="med" len="med"/>
                    </a:lnT>
                    <a:lnB w="6350" cap="flat" cmpd="sng" algn="ctr">
                      <a:solidFill>
                        <a:srgbClr val="30D3E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506751">
                <a:tc>
                  <a:txBody>
                    <a:bodyPr/>
                    <a:lstStyle/>
                    <a:p>
                      <a:pPr algn="l" fontAlgn="ctr"/>
                      <a:r>
                        <a:rPr lang="en-IN" sz="1200" b="0" i="0" u="none" strike="noStrike">
                          <a:solidFill>
                            <a:srgbClr val="222222"/>
                          </a:solidFill>
                          <a:effectLst/>
                          <a:latin typeface="Arial" panose="020B0604020202020204" pitchFamily="34" charset="0"/>
                        </a:rPr>
                        <a:t>Packet size</a:t>
                      </a:r>
                    </a:p>
                  </a:txBody>
                  <a:tcPr marL="5394" marR="5394" marT="5394" marB="0" anchor="ctr">
                    <a:lnL w="6350" cap="flat" cmpd="sng" algn="ctr">
                      <a:solidFill>
                        <a:srgbClr val="70DBE1"/>
                      </a:solidFill>
                      <a:prstDash val="solid"/>
                      <a:round/>
                      <a:headEnd type="none" w="med" len="med"/>
                      <a:tailEnd type="none" w="med" len="med"/>
                    </a:lnL>
                    <a:lnR w="6350" cap="flat" cmpd="sng" algn="ctr">
                      <a:solidFill>
                        <a:srgbClr val="30D3E1"/>
                      </a:solidFill>
                      <a:prstDash val="solid"/>
                      <a:round/>
                      <a:headEnd type="none" w="med" len="med"/>
                      <a:tailEnd type="none" w="med" len="med"/>
                    </a:lnR>
                    <a:lnT w="6350" cap="flat" cmpd="sng" algn="ctr">
                      <a:solidFill>
                        <a:srgbClr val="30D3E1"/>
                      </a:solidFill>
                      <a:prstDash val="solid"/>
                      <a:round/>
                      <a:headEnd type="none" w="med" len="med"/>
                      <a:tailEnd type="none" w="med" len="med"/>
                    </a:lnT>
                    <a:lnB w="6350" cap="flat" cmpd="sng" algn="ctr">
                      <a:solidFill>
                        <a:srgbClr val="30D7E1"/>
                      </a:solidFill>
                      <a:prstDash val="solid"/>
                      <a:round/>
                      <a:headEnd type="none" w="med" len="med"/>
                      <a:tailEnd type="none" w="med" len="med"/>
                    </a:lnB>
                    <a:solidFill>
                      <a:srgbClr val="F9F9F9"/>
                    </a:solidFill>
                  </a:tcPr>
                </a:tc>
                <a:tc>
                  <a:txBody>
                    <a:bodyPr/>
                    <a:lstStyle/>
                    <a:p>
                      <a:pPr algn="l" fontAlgn="ctr"/>
                      <a:r>
                        <a:rPr lang="en-US" sz="1200" b="0" i="0" u="none" strike="noStrike">
                          <a:solidFill>
                            <a:srgbClr val="222222"/>
                          </a:solidFill>
                          <a:effectLst/>
                          <a:latin typeface="Arial" panose="020B0604020202020204" pitchFamily="34" charset="0"/>
                        </a:rPr>
                        <a:t>Packet size 576 bytes required, fragmentation optional</a:t>
                      </a:r>
                    </a:p>
                  </a:txBody>
                  <a:tcPr marL="5394" marR="5394" marT="5394" marB="0" anchor="ctr">
                    <a:lnL w="6350" cap="flat" cmpd="sng" algn="ctr">
                      <a:solidFill>
                        <a:srgbClr val="30D3E1"/>
                      </a:solidFill>
                      <a:prstDash val="solid"/>
                      <a:round/>
                      <a:headEnd type="none" w="med" len="med"/>
                      <a:tailEnd type="none" w="med" len="med"/>
                    </a:lnL>
                    <a:lnR w="6350" cap="flat" cmpd="sng" algn="ctr">
                      <a:solidFill>
                        <a:srgbClr val="30D7E1"/>
                      </a:solidFill>
                      <a:prstDash val="solid"/>
                      <a:round/>
                      <a:headEnd type="none" w="med" len="med"/>
                      <a:tailEnd type="none" w="med" len="med"/>
                    </a:lnR>
                    <a:lnT w="6350" cap="flat" cmpd="sng" algn="ctr">
                      <a:solidFill>
                        <a:srgbClr val="30D7E1"/>
                      </a:solidFill>
                      <a:prstDash val="solid"/>
                      <a:round/>
                      <a:headEnd type="none" w="med" len="med"/>
                      <a:tailEnd type="none" w="med" len="med"/>
                    </a:lnT>
                    <a:lnB w="6350" cap="flat" cmpd="sng" algn="ctr">
                      <a:solidFill>
                        <a:srgbClr val="30D3E1"/>
                      </a:solidFill>
                      <a:prstDash val="solid"/>
                      <a:round/>
                      <a:headEnd type="none" w="med" len="med"/>
                      <a:tailEnd type="none" w="med" len="med"/>
                    </a:lnB>
                    <a:solidFill>
                      <a:srgbClr val="F9F9F9"/>
                    </a:solidFill>
                  </a:tcPr>
                </a:tc>
                <a:tc>
                  <a:txBody>
                    <a:bodyPr/>
                    <a:lstStyle/>
                    <a:p>
                      <a:pPr algn="l" fontAlgn="ctr"/>
                      <a:r>
                        <a:rPr lang="en-US" sz="1200" b="0" i="0" u="none" strike="noStrike">
                          <a:solidFill>
                            <a:srgbClr val="222222"/>
                          </a:solidFill>
                          <a:effectLst/>
                          <a:latin typeface="Arial" panose="020B0604020202020204" pitchFamily="34" charset="0"/>
                        </a:rPr>
                        <a:t>1208 bytes required without fragmentation</a:t>
                      </a:r>
                    </a:p>
                  </a:txBody>
                  <a:tcPr marL="5394" marR="5394" marT="5394" marB="0" anchor="ctr">
                    <a:lnL w="6350" cap="flat" cmpd="sng" algn="ctr">
                      <a:solidFill>
                        <a:srgbClr val="30D7E1"/>
                      </a:solidFill>
                      <a:prstDash val="solid"/>
                      <a:round/>
                      <a:headEnd type="none" w="med" len="med"/>
                      <a:tailEnd type="none" w="med" len="med"/>
                    </a:lnL>
                    <a:lnR w="6350" cap="flat" cmpd="sng" algn="ctr">
                      <a:solidFill>
                        <a:srgbClr val="30D3E1"/>
                      </a:solidFill>
                      <a:prstDash val="solid"/>
                      <a:round/>
                      <a:headEnd type="none" w="med" len="med"/>
                      <a:tailEnd type="none" w="med" len="med"/>
                    </a:lnR>
                    <a:lnT w="6350" cap="flat" cmpd="sng" algn="ctr">
                      <a:solidFill>
                        <a:srgbClr val="30D3E1"/>
                      </a:solidFill>
                      <a:prstDash val="solid"/>
                      <a:round/>
                      <a:headEnd type="none" w="med" len="med"/>
                      <a:tailEnd type="none" w="med" len="med"/>
                    </a:lnT>
                    <a:lnB w="6350" cap="flat" cmpd="sng" algn="ctr">
                      <a:solidFill>
                        <a:srgbClr val="30D7E1"/>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212982">
                <a:tc>
                  <a:txBody>
                    <a:bodyPr/>
                    <a:lstStyle/>
                    <a:p>
                      <a:pPr algn="l" fontAlgn="ctr"/>
                      <a:r>
                        <a:rPr lang="en-IN" sz="1200" b="0" i="0" u="none" strike="noStrike">
                          <a:solidFill>
                            <a:srgbClr val="222222"/>
                          </a:solidFill>
                          <a:effectLst/>
                          <a:latin typeface="Arial" panose="020B0604020202020204" pitchFamily="34" charset="0"/>
                        </a:rPr>
                        <a:t>IP to MAC resolution</a:t>
                      </a:r>
                    </a:p>
                  </a:txBody>
                  <a:tcPr marL="5394" marR="5394" marT="5394" marB="0" anchor="ctr">
                    <a:lnL w="6350" cap="flat" cmpd="sng" algn="ctr">
                      <a:solidFill>
                        <a:srgbClr val="50E1E0"/>
                      </a:solidFill>
                      <a:prstDash val="solid"/>
                      <a:round/>
                      <a:headEnd type="none" w="med" len="med"/>
                      <a:tailEnd type="none" w="med" len="med"/>
                    </a:lnL>
                    <a:lnR w="6350" cap="flat" cmpd="sng" algn="ctr">
                      <a:solidFill>
                        <a:srgbClr val="30D7E1"/>
                      </a:solidFill>
                      <a:prstDash val="solid"/>
                      <a:round/>
                      <a:headEnd type="none" w="med" len="med"/>
                      <a:tailEnd type="none" w="med" len="med"/>
                    </a:lnR>
                    <a:lnT w="6350" cap="flat" cmpd="sng" algn="ctr">
                      <a:solidFill>
                        <a:srgbClr val="30D7E1"/>
                      </a:solidFill>
                      <a:prstDash val="solid"/>
                      <a:round/>
                      <a:headEnd type="none" w="med" len="med"/>
                      <a:tailEnd type="none" w="med" len="med"/>
                    </a:lnT>
                    <a:lnB w="6350" cap="flat" cmpd="sng" algn="ctr">
                      <a:solidFill>
                        <a:srgbClr val="30D3E1"/>
                      </a:solidFill>
                      <a:prstDash val="solid"/>
                      <a:round/>
                      <a:headEnd type="none" w="med" len="med"/>
                      <a:tailEnd type="none" w="med" len="med"/>
                    </a:lnB>
                    <a:solidFill>
                      <a:srgbClr val="FFFFFF"/>
                    </a:solidFill>
                  </a:tcPr>
                </a:tc>
                <a:tc>
                  <a:txBody>
                    <a:bodyPr/>
                    <a:lstStyle/>
                    <a:p>
                      <a:pPr algn="l" fontAlgn="ctr"/>
                      <a:r>
                        <a:rPr lang="en-IN" sz="1200" b="0" i="0" u="none" strike="noStrike">
                          <a:solidFill>
                            <a:srgbClr val="222222"/>
                          </a:solidFill>
                          <a:effectLst/>
                          <a:latin typeface="Arial" panose="020B0604020202020204" pitchFamily="34" charset="0"/>
                        </a:rPr>
                        <a:t>Broadcast ARP</a:t>
                      </a:r>
                    </a:p>
                  </a:txBody>
                  <a:tcPr marL="5394" marR="5394" marT="5394" marB="0" anchor="ctr">
                    <a:lnL w="6350" cap="flat" cmpd="sng" algn="ctr">
                      <a:solidFill>
                        <a:srgbClr val="30D7E1"/>
                      </a:solidFill>
                      <a:prstDash val="solid"/>
                      <a:round/>
                      <a:headEnd type="none" w="med" len="med"/>
                      <a:tailEnd type="none" w="med" len="med"/>
                    </a:lnL>
                    <a:lnR w="6350" cap="flat" cmpd="sng" algn="ctr">
                      <a:solidFill>
                        <a:srgbClr val="30D7E1"/>
                      </a:solidFill>
                      <a:prstDash val="solid"/>
                      <a:round/>
                      <a:headEnd type="none" w="med" len="med"/>
                      <a:tailEnd type="none" w="med" len="med"/>
                    </a:lnR>
                    <a:lnT w="6350" cap="flat" cmpd="sng" algn="ctr">
                      <a:solidFill>
                        <a:srgbClr val="30D3E1"/>
                      </a:solidFill>
                      <a:prstDash val="solid"/>
                      <a:round/>
                      <a:headEnd type="none" w="med" len="med"/>
                      <a:tailEnd type="none" w="med" len="med"/>
                    </a:lnT>
                    <a:lnB w="6350" cap="flat" cmpd="sng" algn="ctr">
                      <a:solidFill>
                        <a:srgbClr val="30D3E1"/>
                      </a:solidFill>
                      <a:prstDash val="solid"/>
                      <a:round/>
                      <a:headEnd type="none" w="med" len="med"/>
                      <a:tailEnd type="none" w="med" len="med"/>
                    </a:lnB>
                    <a:solidFill>
                      <a:srgbClr val="FFFFFF"/>
                    </a:solidFill>
                  </a:tcPr>
                </a:tc>
                <a:tc>
                  <a:txBody>
                    <a:bodyPr/>
                    <a:lstStyle/>
                    <a:p>
                      <a:pPr algn="l" fontAlgn="ctr"/>
                      <a:r>
                        <a:rPr lang="en-IN" sz="1200" b="0" i="0" u="none" strike="noStrike">
                          <a:solidFill>
                            <a:srgbClr val="222222"/>
                          </a:solidFill>
                          <a:effectLst/>
                          <a:latin typeface="Arial" panose="020B0604020202020204" pitchFamily="34" charset="0"/>
                        </a:rPr>
                        <a:t>Multicast Neighbour Solicitation</a:t>
                      </a:r>
                    </a:p>
                  </a:txBody>
                  <a:tcPr marL="5394" marR="5394" marT="5394" marB="0" anchor="ctr">
                    <a:lnL w="6350" cap="flat" cmpd="sng" algn="ctr">
                      <a:solidFill>
                        <a:srgbClr val="30D7E1"/>
                      </a:solidFill>
                      <a:prstDash val="solid"/>
                      <a:round/>
                      <a:headEnd type="none" w="med" len="med"/>
                      <a:tailEnd type="none" w="med" len="med"/>
                    </a:lnL>
                    <a:lnR w="6350" cap="flat" cmpd="sng" algn="ctr">
                      <a:solidFill>
                        <a:srgbClr val="30D7E1"/>
                      </a:solidFill>
                      <a:prstDash val="solid"/>
                      <a:round/>
                      <a:headEnd type="none" w="med" len="med"/>
                      <a:tailEnd type="none" w="med" len="med"/>
                    </a:lnR>
                    <a:lnT w="6350" cap="flat" cmpd="sng" algn="ctr">
                      <a:solidFill>
                        <a:srgbClr val="30D7E1"/>
                      </a:solidFill>
                      <a:prstDash val="solid"/>
                      <a:round/>
                      <a:headEnd type="none" w="med" len="med"/>
                      <a:tailEnd type="none" w="med" len="med"/>
                    </a:lnT>
                    <a:lnB w="6350" cap="flat" cmpd="sng" algn="ctr">
                      <a:solidFill>
                        <a:srgbClr val="30D3E1"/>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39363">
                <a:tc>
                  <a:txBody>
                    <a:bodyPr/>
                    <a:lstStyle/>
                    <a:p>
                      <a:pPr algn="l" fontAlgn="ctr"/>
                      <a:r>
                        <a:rPr lang="en-IN" sz="1200" b="0" i="0" u="none" strike="noStrike">
                          <a:solidFill>
                            <a:srgbClr val="222222"/>
                          </a:solidFill>
                          <a:effectLst/>
                          <a:latin typeface="Arial" panose="020B0604020202020204" pitchFamily="34" charset="0"/>
                        </a:rPr>
                        <a:t>Optional Fields</a:t>
                      </a:r>
                    </a:p>
                  </a:txBody>
                  <a:tcPr marL="5394" marR="5394" marT="5394" marB="0" anchor="ctr">
                    <a:lnL w="6350" cap="flat" cmpd="sng" algn="ctr">
                      <a:solidFill>
                        <a:srgbClr val="50E5E0"/>
                      </a:solidFill>
                      <a:prstDash val="solid"/>
                      <a:round/>
                      <a:headEnd type="none" w="med" len="med"/>
                      <a:tailEnd type="none" w="med" len="med"/>
                    </a:lnL>
                    <a:lnR w="6350" cap="flat" cmpd="sng" algn="ctr">
                      <a:solidFill>
                        <a:srgbClr val="30D7E1"/>
                      </a:solidFill>
                      <a:prstDash val="solid"/>
                      <a:round/>
                      <a:headEnd type="none" w="med" len="med"/>
                      <a:tailEnd type="none" w="med" len="med"/>
                    </a:lnR>
                    <a:lnT w="6350" cap="flat" cmpd="sng" algn="ctr">
                      <a:solidFill>
                        <a:srgbClr val="30D3E1"/>
                      </a:solidFill>
                      <a:prstDash val="solid"/>
                      <a:round/>
                      <a:headEnd type="none" w="med" len="med"/>
                      <a:tailEnd type="none" w="med" len="med"/>
                    </a:lnT>
                    <a:lnB w="6350" cap="flat" cmpd="sng" algn="ctr">
                      <a:solidFill>
                        <a:srgbClr val="30D3E1"/>
                      </a:solidFill>
                      <a:prstDash val="solid"/>
                      <a:round/>
                      <a:headEnd type="none" w="med" len="med"/>
                      <a:tailEnd type="none" w="med" len="med"/>
                    </a:lnB>
                    <a:solidFill>
                      <a:srgbClr val="FFFFFF"/>
                    </a:solidFill>
                  </a:tcPr>
                </a:tc>
                <a:tc>
                  <a:txBody>
                    <a:bodyPr/>
                    <a:lstStyle/>
                    <a:p>
                      <a:pPr algn="l" fontAlgn="ctr"/>
                      <a:r>
                        <a:rPr lang="en-IN" sz="1200" b="0" i="0" u="none" strike="noStrike">
                          <a:solidFill>
                            <a:srgbClr val="222222"/>
                          </a:solidFill>
                          <a:effectLst/>
                          <a:latin typeface="Arial" panose="020B0604020202020204" pitchFamily="34" charset="0"/>
                        </a:rPr>
                        <a:t>Has Optional Fields</a:t>
                      </a:r>
                    </a:p>
                  </a:txBody>
                  <a:tcPr marL="5394" marR="5394" marT="5394" marB="0" anchor="ctr">
                    <a:lnL w="6350" cap="flat" cmpd="sng" algn="ctr">
                      <a:solidFill>
                        <a:srgbClr val="30D7E1"/>
                      </a:solidFill>
                      <a:prstDash val="solid"/>
                      <a:round/>
                      <a:headEnd type="none" w="med" len="med"/>
                      <a:tailEnd type="none" w="med" len="med"/>
                    </a:lnL>
                    <a:lnR w="6350" cap="flat" cmpd="sng" algn="ctr">
                      <a:solidFill>
                        <a:srgbClr val="30D7E1"/>
                      </a:solidFill>
                      <a:prstDash val="solid"/>
                      <a:round/>
                      <a:headEnd type="none" w="med" len="med"/>
                      <a:tailEnd type="none" w="med" len="med"/>
                    </a:lnR>
                    <a:lnT w="6350" cap="flat" cmpd="sng" algn="ctr">
                      <a:solidFill>
                        <a:srgbClr val="30D3E1"/>
                      </a:solidFill>
                      <a:prstDash val="solid"/>
                      <a:round/>
                      <a:headEnd type="none" w="med" len="med"/>
                      <a:tailEnd type="none" w="med" len="med"/>
                    </a:lnT>
                    <a:lnB w="6350" cap="flat" cmpd="sng" algn="ctr">
                      <a:solidFill>
                        <a:srgbClr val="30D3E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222222"/>
                          </a:solidFill>
                          <a:effectLst/>
                          <a:latin typeface="Arial" panose="020B0604020202020204" pitchFamily="34" charset="0"/>
                        </a:rPr>
                        <a:t>Does not have optional fields. But Extension headers are available.</a:t>
                      </a:r>
                    </a:p>
                  </a:txBody>
                  <a:tcPr marL="5394" marR="5394" marT="5394" marB="0" anchor="ctr">
                    <a:lnL w="6350" cap="flat" cmpd="sng" algn="ctr">
                      <a:solidFill>
                        <a:srgbClr val="30D7E1"/>
                      </a:solidFill>
                      <a:prstDash val="solid"/>
                      <a:round/>
                      <a:headEnd type="none" w="med" len="med"/>
                      <a:tailEnd type="none" w="med" len="med"/>
                    </a:lnL>
                    <a:lnR w="6350" cap="flat" cmpd="sng" algn="ctr">
                      <a:solidFill>
                        <a:srgbClr val="30D3E1"/>
                      </a:solidFill>
                      <a:prstDash val="solid"/>
                      <a:round/>
                      <a:headEnd type="none" w="med" len="med"/>
                      <a:tailEnd type="none" w="med" len="med"/>
                    </a:lnR>
                    <a:lnT w="6350" cap="flat" cmpd="sng" algn="ctr">
                      <a:solidFill>
                        <a:srgbClr val="30D3E1"/>
                      </a:solidFill>
                      <a:prstDash val="solid"/>
                      <a:round/>
                      <a:headEnd type="none" w="med" len="med"/>
                      <a:tailEnd type="none" w="med" len="med"/>
                    </a:lnT>
                    <a:lnB w="6350" cap="flat" cmpd="sng" algn="ctr">
                      <a:solidFill>
                        <a:srgbClr val="30D7E1"/>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675668">
                <a:tc>
                  <a:txBody>
                    <a:bodyPr/>
                    <a:lstStyle/>
                    <a:p>
                      <a:pPr algn="l" fontAlgn="ctr"/>
                      <a:r>
                        <a:rPr lang="en-IN" sz="1200" b="0" i="0" u="none" strike="noStrike">
                          <a:solidFill>
                            <a:srgbClr val="222222"/>
                          </a:solidFill>
                          <a:effectLst/>
                          <a:latin typeface="Arial" panose="020B0604020202020204" pitchFamily="34" charset="0"/>
                        </a:rPr>
                        <a:t>Dynamic host configuration Server</a:t>
                      </a:r>
                    </a:p>
                  </a:txBody>
                  <a:tcPr marL="5394" marR="5394" marT="5394" marB="0" anchor="ctr">
                    <a:lnL w="6350" cap="flat" cmpd="sng" algn="ctr">
                      <a:solidFill>
                        <a:srgbClr val="30EAE0"/>
                      </a:solidFill>
                      <a:prstDash val="solid"/>
                      <a:round/>
                      <a:headEnd type="none" w="med" len="med"/>
                      <a:tailEnd type="none" w="med" len="med"/>
                    </a:lnL>
                    <a:lnR w="6350" cap="flat" cmpd="sng" algn="ctr">
                      <a:solidFill>
                        <a:srgbClr val="30D3E1"/>
                      </a:solidFill>
                      <a:prstDash val="solid"/>
                      <a:round/>
                      <a:headEnd type="none" w="med" len="med"/>
                      <a:tailEnd type="none" w="med" len="med"/>
                    </a:lnR>
                    <a:lnT w="6350" cap="flat" cmpd="sng" algn="ctr">
                      <a:solidFill>
                        <a:srgbClr val="30D3E1"/>
                      </a:solidFill>
                      <a:prstDash val="solid"/>
                      <a:round/>
                      <a:headEnd type="none" w="med" len="med"/>
                      <a:tailEnd type="none" w="med" len="med"/>
                    </a:lnT>
                    <a:lnB w="6350" cap="flat" cmpd="sng" algn="ctr">
                      <a:solidFill>
                        <a:srgbClr val="30D7E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222222"/>
                          </a:solidFill>
                          <a:effectLst/>
                          <a:latin typeface="Arial" panose="020B0604020202020204" pitchFamily="34" charset="0"/>
                        </a:rPr>
                        <a:t>Clients have approach DHCS (Dynamic Host Configuration server) whenever they want to connect to a network.</a:t>
                      </a:r>
                    </a:p>
                  </a:txBody>
                  <a:tcPr marL="5394" marR="5394" marT="5394" marB="0" anchor="ctr">
                    <a:lnL w="6350" cap="flat" cmpd="sng" algn="ctr">
                      <a:solidFill>
                        <a:srgbClr val="30D3E1"/>
                      </a:solidFill>
                      <a:prstDash val="solid"/>
                      <a:round/>
                      <a:headEnd type="none" w="med" len="med"/>
                      <a:tailEnd type="none" w="med" len="med"/>
                    </a:lnL>
                    <a:lnR w="6350" cap="flat" cmpd="sng" algn="ctr">
                      <a:solidFill>
                        <a:srgbClr val="30D3E1"/>
                      </a:solidFill>
                      <a:prstDash val="solid"/>
                      <a:round/>
                      <a:headEnd type="none" w="med" len="med"/>
                      <a:tailEnd type="none" w="med" len="med"/>
                    </a:lnR>
                    <a:lnT w="6350" cap="flat" cmpd="sng" algn="ctr">
                      <a:solidFill>
                        <a:srgbClr val="30D3E1"/>
                      </a:solidFill>
                      <a:prstDash val="solid"/>
                      <a:round/>
                      <a:headEnd type="none" w="med" len="med"/>
                      <a:tailEnd type="none" w="med" len="med"/>
                    </a:lnT>
                    <a:lnB w="6350" cap="flat" cmpd="sng" algn="ctr">
                      <a:solidFill>
                        <a:srgbClr val="30D7E1"/>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222222"/>
                          </a:solidFill>
                          <a:effectLst/>
                          <a:latin typeface="Arial" panose="020B0604020202020204" pitchFamily="34" charset="0"/>
                        </a:rPr>
                        <a:t>A Client does not have to approach any such server as they are given permanent addresses.</a:t>
                      </a:r>
                    </a:p>
                  </a:txBody>
                  <a:tcPr marL="5394" marR="5394" marT="5394" marB="0" anchor="ctr">
                    <a:lnL w="6350" cap="flat" cmpd="sng" algn="ctr">
                      <a:solidFill>
                        <a:srgbClr val="30D3E1"/>
                      </a:solidFill>
                      <a:prstDash val="solid"/>
                      <a:round/>
                      <a:headEnd type="none" w="med" len="med"/>
                      <a:tailEnd type="none" w="med" len="med"/>
                    </a:lnL>
                    <a:lnR w="6350" cap="flat" cmpd="sng" algn="ctr">
                      <a:solidFill>
                        <a:srgbClr val="30D7E1"/>
                      </a:solidFill>
                      <a:prstDash val="solid"/>
                      <a:round/>
                      <a:headEnd type="none" w="med" len="med"/>
                      <a:tailEnd type="none" w="med" len="med"/>
                    </a:lnR>
                    <a:lnT w="6350" cap="flat" cmpd="sng" algn="ctr">
                      <a:solidFill>
                        <a:srgbClr val="30D7E1"/>
                      </a:solidFill>
                      <a:prstDash val="solid"/>
                      <a:round/>
                      <a:headEnd type="none" w="med" len="med"/>
                      <a:tailEnd type="none" w="med" len="med"/>
                    </a:lnT>
                    <a:lnB w="6350" cap="flat" cmpd="sng" algn="ctr">
                      <a:solidFill>
                        <a:srgbClr val="30D3E1"/>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506751">
                <a:tc>
                  <a:txBody>
                    <a:bodyPr/>
                    <a:lstStyle/>
                    <a:p>
                      <a:pPr algn="l" fontAlgn="ctr"/>
                      <a:r>
                        <a:rPr lang="en-IN" sz="1200" b="0" i="0" u="none" strike="noStrike">
                          <a:solidFill>
                            <a:srgbClr val="222222"/>
                          </a:solidFill>
                          <a:effectLst/>
                          <a:latin typeface="Arial" panose="020B0604020202020204" pitchFamily="34" charset="0"/>
                        </a:rPr>
                        <a:t>Mapping</a:t>
                      </a:r>
                    </a:p>
                  </a:txBody>
                  <a:tcPr marL="5394" marR="5394" marT="5394" marB="0" anchor="ctr">
                    <a:lnL w="6350" cap="flat" cmpd="sng" algn="ctr">
                      <a:solidFill>
                        <a:srgbClr val="F0F7E0"/>
                      </a:solidFill>
                      <a:prstDash val="solid"/>
                      <a:round/>
                      <a:headEnd type="none" w="med" len="med"/>
                      <a:tailEnd type="none" w="med" len="med"/>
                    </a:lnL>
                    <a:lnR w="6350" cap="flat" cmpd="sng" algn="ctr">
                      <a:solidFill>
                        <a:srgbClr val="30D3E1"/>
                      </a:solidFill>
                      <a:prstDash val="solid"/>
                      <a:round/>
                      <a:headEnd type="none" w="med" len="med"/>
                      <a:tailEnd type="none" w="med" len="med"/>
                    </a:lnR>
                    <a:lnT w="6350" cap="flat" cmpd="sng" algn="ctr">
                      <a:solidFill>
                        <a:srgbClr val="30D7E1"/>
                      </a:solidFill>
                      <a:prstDash val="solid"/>
                      <a:round/>
                      <a:headEnd type="none" w="med" len="med"/>
                      <a:tailEnd type="none" w="med" len="med"/>
                    </a:lnT>
                    <a:lnB w="6350" cap="flat" cmpd="sng" algn="ctr">
                      <a:solidFill>
                        <a:srgbClr val="30D7E1"/>
                      </a:solidFill>
                      <a:prstDash val="solid"/>
                      <a:round/>
                      <a:headEnd type="none" w="med" len="med"/>
                      <a:tailEnd type="none" w="med" len="med"/>
                    </a:lnB>
                    <a:solidFill>
                      <a:srgbClr val="F9F9F9"/>
                    </a:solidFill>
                  </a:tcPr>
                </a:tc>
                <a:tc>
                  <a:txBody>
                    <a:bodyPr/>
                    <a:lstStyle/>
                    <a:p>
                      <a:pPr algn="l" fontAlgn="ctr"/>
                      <a:r>
                        <a:rPr lang="en-US" sz="1200" b="0" i="0" u="none" strike="noStrike">
                          <a:solidFill>
                            <a:srgbClr val="222222"/>
                          </a:solidFill>
                          <a:effectLst/>
                          <a:latin typeface="Arial" panose="020B0604020202020204" pitchFamily="34" charset="0"/>
                        </a:rPr>
                        <a:t>Uses ARP(Address Resolution Protocol) to map to MAC address</a:t>
                      </a:r>
                    </a:p>
                  </a:txBody>
                  <a:tcPr marL="5394" marR="5394" marT="5394" marB="0" anchor="ctr">
                    <a:lnL w="6350" cap="flat" cmpd="sng" algn="ctr">
                      <a:solidFill>
                        <a:srgbClr val="30D3E1"/>
                      </a:solidFill>
                      <a:prstDash val="solid"/>
                      <a:round/>
                      <a:headEnd type="none" w="med" len="med"/>
                      <a:tailEnd type="none" w="med" len="med"/>
                    </a:lnL>
                    <a:lnR w="6350" cap="flat" cmpd="sng" algn="ctr">
                      <a:solidFill>
                        <a:srgbClr val="30D3E1"/>
                      </a:solidFill>
                      <a:prstDash val="solid"/>
                      <a:round/>
                      <a:headEnd type="none" w="med" len="med"/>
                      <a:tailEnd type="none" w="med" len="med"/>
                    </a:lnR>
                    <a:lnT w="6350" cap="flat" cmpd="sng" algn="ctr">
                      <a:solidFill>
                        <a:srgbClr val="30D7E1"/>
                      </a:solidFill>
                      <a:prstDash val="solid"/>
                      <a:round/>
                      <a:headEnd type="none" w="med" len="med"/>
                      <a:tailEnd type="none" w="med" len="med"/>
                    </a:lnT>
                    <a:lnB w="6350" cap="flat" cmpd="sng" algn="ctr">
                      <a:solidFill>
                        <a:srgbClr val="30D7E1"/>
                      </a:solidFill>
                      <a:prstDash val="solid"/>
                      <a:round/>
                      <a:headEnd type="none" w="med" len="med"/>
                      <a:tailEnd type="none" w="med" len="med"/>
                    </a:lnB>
                    <a:solidFill>
                      <a:srgbClr val="F9F9F9"/>
                    </a:solidFill>
                  </a:tcPr>
                </a:tc>
                <a:tc>
                  <a:txBody>
                    <a:bodyPr/>
                    <a:lstStyle/>
                    <a:p>
                      <a:pPr algn="l" fontAlgn="ctr"/>
                      <a:r>
                        <a:rPr lang="en-US" sz="1200" b="0" i="0" u="none" strike="noStrike" dirty="0">
                          <a:solidFill>
                            <a:srgbClr val="222222"/>
                          </a:solidFill>
                          <a:effectLst/>
                          <a:latin typeface="Arial" panose="020B0604020202020204" pitchFamily="34" charset="0"/>
                        </a:rPr>
                        <a:t>Uses NDP(</a:t>
                      </a:r>
                      <a:r>
                        <a:rPr lang="en-US" sz="1200" b="0" i="0" u="none" strike="noStrike" dirty="0" err="1">
                          <a:solidFill>
                            <a:srgbClr val="222222"/>
                          </a:solidFill>
                          <a:effectLst/>
                          <a:latin typeface="Arial" panose="020B0604020202020204" pitchFamily="34" charset="0"/>
                        </a:rPr>
                        <a:t>Neighbour</a:t>
                      </a:r>
                      <a:r>
                        <a:rPr lang="en-US" sz="1200" b="0" i="0" u="none" strike="noStrike" dirty="0">
                          <a:solidFill>
                            <a:srgbClr val="222222"/>
                          </a:solidFill>
                          <a:effectLst/>
                          <a:latin typeface="Arial" panose="020B0604020202020204" pitchFamily="34" charset="0"/>
                        </a:rPr>
                        <a:t> Discovery Protocol) to map to MAC address</a:t>
                      </a:r>
                    </a:p>
                  </a:txBody>
                  <a:tcPr marL="5394" marR="5394" marT="5394" marB="0" anchor="ctr">
                    <a:lnL w="6350" cap="flat" cmpd="sng" algn="ctr">
                      <a:solidFill>
                        <a:srgbClr val="30D3E1"/>
                      </a:solidFill>
                      <a:prstDash val="solid"/>
                      <a:round/>
                      <a:headEnd type="none" w="med" len="med"/>
                      <a:tailEnd type="none" w="med" len="med"/>
                    </a:lnL>
                    <a:lnR w="6350" cap="flat" cmpd="sng" algn="ctr">
                      <a:solidFill>
                        <a:srgbClr val="90EC5A"/>
                      </a:solidFill>
                      <a:prstDash val="solid"/>
                      <a:round/>
                      <a:headEnd type="none" w="med" len="med"/>
                      <a:tailEnd type="none" w="med" len="med"/>
                    </a:lnR>
                    <a:lnT w="6350" cap="flat" cmpd="sng" algn="ctr">
                      <a:solidFill>
                        <a:srgbClr val="30D3E1"/>
                      </a:solidFill>
                      <a:prstDash val="solid"/>
                      <a:round/>
                      <a:headEnd type="none" w="med" len="med"/>
                      <a:tailEnd type="none" w="med" len="med"/>
                    </a:lnT>
                    <a:lnB w="6350" cap="flat" cmpd="sng" algn="ctr">
                      <a:solidFill>
                        <a:srgbClr val="90EE5A"/>
                      </a:solidFill>
                      <a:prstDash val="solid"/>
                      <a:round/>
                      <a:headEnd type="none" w="med" len="med"/>
                      <a:tailEnd type="none" w="med" len="med"/>
                    </a:lnB>
                    <a:solidFill>
                      <a:srgbClr val="F9F9F9"/>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6545845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TW">
                <a:latin typeface="Tahoma" panose="020B0604030504040204" pitchFamily="34" charset="0"/>
              </a:rPr>
              <a:t>Advantages of IPv6 over IPv4</a:t>
            </a:r>
          </a:p>
        </p:txBody>
      </p:sp>
      <p:sp>
        <p:nvSpPr>
          <p:cNvPr id="24579" name="Rectangle 3"/>
          <p:cNvSpPr>
            <a:spLocks noGrp="1" noChangeArrowheads="1"/>
          </p:cNvSpPr>
          <p:nvPr>
            <p:ph idx="1"/>
          </p:nvPr>
        </p:nvSpPr>
        <p:spPr>
          <a:xfrm>
            <a:off x="457200" y="1371600"/>
            <a:ext cx="8229600" cy="4800600"/>
          </a:xfrm>
          <a:noFill/>
          <a:ln/>
        </p:spPr>
        <p:txBody>
          <a:bodyPr/>
          <a:lstStyle/>
          <a:p>
            <a:r>
              <a:rPr lang="en-US" altLang="zh-TW">
                <a:latin typeface="Tahoma" panose="020B0604030504040204" pitchFamily="34" charset="0"/>
              </a:rPr>
              <a:t>Larger address space</a:t>
            </a:r>
          </a:p>
          <a:p>
            <a:r>
              <a:rPr lang="en-US" altLang="zh-TW">
                <a:latin typeface="Tahoma" panose="020B0604030504040204" pitchFamily="34" charset="0"/>
              </a:rPr>
              <a:t>Better header format</a:t>
            </a:r>
          </a:p>
          <a:p>
            <a:r>
              <a:rPr lang="en-US" altLang="zh-TW">
                <a:latin typeface="Tahoma" panose="020B0604030504040204" pitchFamily="34" charset="0"/>
              </a:rPr>
              <a:t>New options</a:t>
            </a:r>
          </a:p>
          <a:p>
            <a:r>
              <a:rPr lang="en-US" altLang="zh-TW">
                <a:latin typeface="Tahoma" panose="020B0604030504040204" pitchFamily="34" charset="0"/>
              </a:rPr>
              <a:t>Allowance for extension</a:t>
            </a:r>
          </a:p>
          <a:p>
            <a:r>
              <a:rPr lang="en-US" altLang="zh-TW">
                <a:latin typeface="Tahoma" panose="020B0604030504040204" pitchFamily="34" charset="0"/>
              </a:rPr>
              <a:t>Support for resource allocation</a:t>
            </a:r>
          </a:p>
          <a:p>
            <a:r>
              <a:rPr lang="en-US" altLang="zh-TW">
                <a:latin typeface="Tahoma" panose="020B0604030504040204" pitchFamily="34" charset="0"/>
              </a:rPr>
              <a:t>Support for more security</a:t>
            </a:r>
          </a:p>
          <a:p>
            <a:r>
              <a:rPr lang="en-US" altLang="zh-TW">
                <a:latin typeface="Tahoma" panose="020B0604030504040204" pitchFamily="34" charset="0"/>
              </a:rPr>
              <a:t>Support for mobility</a:t>
            </a:r>
          </a:p>
        </p:txBody>
      </p:sp>
    </p:spTree>
    <p:extLst>
      <p:ext uri="{BB962C8B-B14F-4D97-AF65-F5344CB8AC3E}">
        <p14:creationId xmlns:p14="http://schemas.microsoft.com/office/powerpoint/2010/main" val="22567790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t>Classless addressing - Variable length blocks- Two level addressing- Block allocation - Sub netting- problem solving</a:t>
            </a:r>
            <a:endParaRPr lang="en-IN" b="1"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42746021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mn-lt"/>
              </a:rPr>
              <a:t>Classless Addressing</a:t>
            </a:r>
          </a:p>
        </p:txBody>
      </p:sp>
      <p:sp>
        <p:nvSpPr>
          <p:cNvPr id="3" name="Content Placeholder 2"/>
          <p:cNvSpPr>
            <a:spLocks noGrp="1"/>
          </p:cNvSpPr>
          <p:nvPr>
            <p:ph idx="1"/>
          </p:nvPr>
        </p:nvSpPr>
        <p:spPr/>
        <p:txBody>
          <a:bodyPr/>
          <a:lstStyle/>
          <a:p>
            <a:pPr algn="just">
              <a:lnSpc>
                <a:spcPct val="150000"/>
              </a:lnSpc>
            </a:pPr>
            <a:r>
              <a:rPr lang="en-IN" b="1" dirty="0"/>
              <a:t>To overcome address depletion </a:t>
            </a:r>
            <a:r>
              <a:rPr lang="en-IN" dirty="0"/>
              <a:t>and give </a:t>
            </a:r>
            <a:r>
              <a:rPr lang="en-IN" b="1" dirty="0"/>
              <a:t>more organizations access to the Internet</a:t>
            </a:r>
            <a:r>
              <a:rPr lang="en-IN" dirty="0"/>
              <a:t>, classless addressing was designed and implemented.</a:t>
            </a:r>
          </a:p>
        </p:txBody>
      </p:sp>
      <p:sp>
        <p:nvSpPr>
          <p:cNvPr id="5" name="Footer Placeholder 4"/>
          <p:cNvSpPr>
            <a:spLocks noGrp="1"/>
          </p:cNvSpPr>
          <p:nvPr>
            <p:ph type="ftr" sz="quarter" idx="11"/>
          </p:nvPr>
        </p:nvSpPr>
        <p:spPr/>
        <p:txBody>
          <a:bodyPr/>
          <a:lstStyle/>
          <a:p>
            <a:r>
              <a:rPr lang="en-IN"/>
              <a:t>M.RAJALAKSHMI</a:t>
            </a:r>
          </a:p>
        </p:txBody>
      </p:sp>
      <p:sp>
        <p:nvSpPr>
          <p:cNvPr id="4" name="Slide Number Placeholder 3"/>
          <p:cNvSpPr>
            <a:spLocks noGrp="1"/>
          </p:cNvSpPr>
          <p:nvPr>
            <p:ph type="sldNum" sz="quarter" idx="12"/>
          </p:nvPr>
        </p:nvSpPr>
        <p:spPr/>
        <p:txBody>
          <a:bodyPr/>
          <a:lstStyle/>
          <a:p>
            <a:fld id="{324E6362-DE5F-4A2F-9244-6BAA8CA76B22}" type="slidenum">
              <a:rPr lang="en-IN" smtClean="0"/>
              <a:pPr/>
              <a:t>63</a:t>
            </a:fld>
            <a:endParaRPr lang="en-IN"/>
          </a:p>
        </p:txBody>
      </p:sp>
    </p:spTree>
    <p:extLst>
      <p:ext uri="{BB962C8B-B14F-4D97-AF65-F5344CB8AC3E}">
        <p14:creationId xmlns:p14="http://schemas.microsoft.com/office/powerpoint/2010/main" val="21039957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44624"/>
            <a:ext cx="8335838" cy="849296"/>
          </a:xfrm>
        </p:spPr>
        <p:txBody>
          <a:bodyPr>
            <a:normAutofit fontScale="90000"/>
          </a:bodyPr>
          <a:lstStyle/>
          <a:p>
            <a:pPr algn="ctr"/>
            <a:br>
              <a:rPr lang="en-US" b="1" dirty="0"/>
            </a:br>
            <a:br>
              <a:rPr lang="en-US" b="1" dirty="0"/>
            </a:br>
            <a:r>
              <a:rPr lang="en-US" b="1" dirty="0"/>
              <a:t>Classless Addressing </a:t>
            </a:r>
            <a:br>
              <a:rPr lang="en-US" b="1" dirty="0"/>
            </a:br>
            <a:br>
              <a:rPr lang="en-IN" i="1" dirty="0"/>
            </a:br>
            <a:endParaRPr lang="en-IN" dirty="0"/>
          </a:p>
        </p:txBody>
      </p:sp>
      <p:sp>
        <p:nvSpPr>
          <p:cNvPr id="3" name="Content Placeholder 2"/>
          <p:cNvSpPr>
            <a:spLocks noGrp="1"/>
          </p:cNvSpPr>
          <p:nvPr>
            <p:ph idx="1"/>
          </p:nvPr>
        </p:nvSpPr>
        <p:spPr>
          <a:xfrm>
            <a:off x="357158" y="1214422"/>
            <a:ext cx="7339042" cy="5357850"/>
          </a:xfrm>
        </p:spPr>
        <p:txBody>
          <a:bodyPr>
            <a:normAutofit fontScale="92500"/>
          </a:bodyPr>
          <a:lstStyle/>
          <a:p>
            <a:pPr marL="0" indent="0" algn="just">
              <a:lnSpc>
                <a:spcPct val="150000"/>
              </a:lnSpc>
              <a:buNone/>
            </a:pPr>
            <a:r>
              <a:rPr lang="en-IN" sz="3000" b="1" i="1" dirty="0"/>
              <a:t>Address Blocks</a:t>
            </a:r>
            <a:endParaRPr lang="en-IN" sz="3000" b="1" dirty="0"/>
          </a:p>
          <a:p>
            <a:pPr algn="just">
              <a:lnSpc>
                <a:spcPct val="150000"/>
              </a:lnSpc>
            </a:pPr>
            <a:r>
              <a:rPr lang="en-IN" dirty="0"/>
              <a:t>In classless addressing, when an entity, small or large, needs to be connected to the Internet, it is granted a </a:t>
            </a:r>
            <a:r>
              <a:rPr lang="en-IN" b="1" dirty="0"/>
              <a:t>BLOCK (RANGE) OF ADDRESSES</a:t>
            </a:r>
            <a:r>
              <a:rPr lang="en-IN" dirty="0"/>
              <a:t>. </a:t>
            </a:r>
          </a:p>
          <a:p>
            <a:pPr algn="just">
              <a:lnSpc>
                <a:spcPct val="150000"/>
              </a:lnSpc>
            </a:pPr>
            <a:r>
              <a:rPr lang="en-IN" dirty="0"/>
              <a:t>The size of the block (the number of addresses) varies based on the nature and size of the entity.</a:t>
            </a:r>
          </a:p>
          <a:p>
            <a:pPr algn="just">
              <a:lnSpc>
                <a:spcPct val="150000"/>
              </a:lnSpc>
            </a:pPr>
            <a:r>
              <a:rPr lang="en-IN" b="1" dirty="0"/>
              <a:t>For example:</a:t>
            </a:r>
          </a:p>
          <a:p>
            <a:pPr lvl="1" algn="just">
              <a:lnSpc>
                <a:spcPct val="150000"/>
              </a:lnSpc>
            </a:pPr>
            <a:r>
              <a:rPr lang="en-IN" b="1" dirty="0">
                <a:solidFill>
                  <a:srgbClr val="FF0066"/>
                </a:solidFill>
              </a:rPr>
              <a:t>A household </a:t>
            </a:r>
            <a:r>
              <a:rPr lang="en-IN" b="1" dirty="0">
                <a:solidFill>
                  <a:srgbClr val="FF0066"/>
                </a:solidFill>
                <a:sym typeface="Wingdings" pitchFamily="2" charset="2"/>
              </a:rPr>
              <a:t> </a:t>
            </a:r>
            <a:r>
              <a:rPr lang="en-IN" b="1" dirty="0">
                <a:solidFill>
                  <a:srgbClr val="FF0066"/>
                </a:solidFill>
              </a:rPr>
              <a:t>only two addresses</a:t>
            </a:r>
          </a:p>
          <a:p>
            <a:pPr lvl="1" algn="just">
              <a:lnSpc>
                <a:spcPct val="150000"/>
              </a:lnSpc>
            </a:pPr>
            <a:r>
              <a:rPr lang="en-IN" b="1" dirty="0">
                <a:solidFill>
                  <a:srgbClr val="FF0066"/>
                </a:solidFill>
              </a:rPr>
              <a:t>A large organization </a:t>
            </a:r>
            <a:r>
              <a:rPr lang="en-IN" b="1" dirty="0">
                <a:solidFill>
                  <a:srgbClr val="FF0066"/>
                </a:solidFill>
                <a:sym typeface="Wingdings" pitchFamily="2" charset="2"/>
              </a:rPr>
              <a:t> </a:t>
            </a:r>
            <a:r>
              <a:rPr lang="en-IN" b="1" dirty="0">
                <a:solidFill>
                  <a:srgbClr val="FF0066"/>
                </a:solidFill>
              </a:rPr>
              <a:t>given thousands of addresses.</a:t>
            </a:r>
          </a:p>
          <a:p>
            <a:pPr lvl="1" algn="just">
              <a:lnSpc>
                <a:spcPct val="150000"/>
              </a:lnSpc>
            </a:pPr>
            <a:r>
              <a:rPr lang="en-IN" b="1" dirty="0">
                <a:solidFill>
                  <a:srgbClr val="FF0066"/>
                </a:solidFill>
              </a:rPr>
              <a:t> An ISP, as the Internet service provider </a:t>
            </a:r>
            <a:r>
              <a:rPr lang="en-IN" b="1" dirty="0">
                <a:solidFill>
                  <a:srgbClr val="FF0066"/>
                </a:solidFill>
                <a:sym typeface="Wingdings" pitchFamily="2" charset="2"/>
              </a:rPr>
              <a:t> </a:t>
            </a:r>
            <a:r>
              <a:rPr lang="en-IN" b="1" dirty="0">
                <a:solidFill>
                  <a:srgbClr val="FF0066"/>
                </a:solidFill>
              </a:rPr>
              <a:t> given thousands or hundreds of thousands based on the number of customers it may serve.</a:t>
            </a:r>
          </a:p>
          <a:p>
            <a:pPr algn="just">
              <a:lnSpc>
                <a:spcPct val="150000"/>
              </a:lnSpc>
            </a:pPr>
            <a:endParaRPr lang="en-IN" dirty="0"/>
          </a:p>
        </p:txBody>
      </p:sp>
      <p:sp>
        <p:nvSpPr>
          <p:cNvPr id="5" name="Footer Placeholder 4"/>
          <p:cNvSpPr>
            <a:spLocks noGrp="1"/>
          </p:cNvSpPr>
          <p:nvPr>
            <p:ph type="ftr" sz="quarter" idx="11"/>
          </p:nvPr>
        </p:nvSpPr>
        <p:spPr/>
        <p:txBody>
          <a:bodyPr/>
          <a:lstStyle/>
          <a:p>
            <a:r>
              <a:rPr lang="en-IN"/>
              <a:t>M.RAJALAKSHMI</a:t>
            </a:r>
          </a:p>
        </p:txBody>
      </p:sp>
      <p:sp>
        <p:nvSpPr>
          <p:cNvPr id="4" name="Slide Number Placeholder 3"/>
          <p:cNvSpPr>
            <a:spLocks noGrp="1"/>
          </p:cNvSpPr>
          <p:nvPr>
            <p:ph type="sldNum" sz="quarter" idx="12"/>
          </p:nvPr>
        </p:nvSpPr>
        <p:spPr/>
        <p:txBody>
          <a:bodyPr/>
          <a:lstStyle/>
          <a:p>
            <a:fld id="{324E6362-DE5F-4A2F-9244-6BAA8CA76B22}" type="slidenum">
              <a:rPr lang="en-IN" smtClean="0"/>
              <a:pPr/>
              <a:t>64</a:t>
            </a:fld>
            <a:endParaRPr lang="en-IN"/>
          </a:p>
        </p:txBody>
      </p:sp>
    </p:spTree>
    <p:extLst>
      <p:ext uri="{BB962C8B-B14F-4D97-AF65-F5344CB8AC3E}">
        <p14:creationId xmlns:p14="http://schemas.microsoft.com/office/powerpoint/2010/main" val="19969369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mn-lt"/>
              </a:rPr>
              <a:t>Restriction</a:t>
            </a:r>
          </a:p>
        </p:txBody>
      </p:sp>
      <p:sp>
        <p:nvSpPr>
          <p:cNvPr id="3" name="Content Placeholder 2"/>
          <p:cNvSpPr>
            <a:spLocks noGrp="1"/>
          </p:cNvSpPr>
          <p:nvPr>
            <p:ph idx="1"/>
          </p:nvPr>
        </p:nvSpPr>
        <p:spPr/>
        <p:txBody>
          <a:bodyPr>
            <a:noAutofit/>
          </a:bodyPr>
          <a:lstStyle/>
          <a:p>
            <a:pPr algn="just">
              <a:lnSpc>
                <a:spcPct val="150000"/>
              </a:lnSpc>
              <a:buNone/>
            </a:pPr>
            <a:r>
              <a:rPr lang="en-IN" sz="2400" dirty="0"/>
              <a:t>	To simplify the handling of addresses, the Internet authorities impose three restrictions on classless address blocks:</a:t>
            </a:r>
          </a:p>
          <a:p>
            <a:pPr algn="just">
              <a:lnSpc>
                <a:spcPct val="150000"/>
              </a:lnSpc>
            </a:pPr>
            <a:r>
              <a:rPr lang="en-IN" sz="2400" dirty="0"/>
              <a:t>Addresses in a block must be </a:t>
            </a:r>
            <a:r>
              <a:rPr lang="en-IN" sz="2400" dirty="0">
                <a:solidFill>
                  <a:srgbClr val="FF0066"/>
                </a:solidFill>
              </a:rPr>
              <a:t>contiguous</a:t>
            </a:r>
            <a:r>
              <a:rPr lang="en-IN" sz="2400" dirty="0"/>
              <a:t>, one after another.</a:t>
            </a:r>
          </a:p>
          <a:p>
            <a:pPr algn="just">
              <a:lnSpc>
                <a:spcPct val="150000"/>
              </a:lnSpc>
            </a:pPr>
            <a:r>
              <a:rPr lang="en-IN" sz="2400" dirty="0"/>
              <a:t>Number of addresses in a block must be a </a:t>
            </a:r>
            <a:r>
              <a:rPr lang="en-IN" sz="2400" dirty="0">
                <a:solidFill>
                  <a:srgbClr val="FF0066"/>
                </a:solidFill>
              </a:rPr>
              <a:t>power of 2 (I, 2, 4, 8, ... ).</a:t>
            </a:r>
          </a:p>
          <a:p>
            <a:pPr algn="just">
              <a:lnSpc>
                <a:spcPct val="150000"/>
              </a:lnSpc>
            </a:pPr>
            <a:r>
              <a:rPr lang="en-IN" sz="2400" dirty="0"/>
              <a:t>First address must be evenly </a:t>
            </a:r>
            <a:r>
              <a:rPr lang="en-IN" sz="2400" dirty="0">
                <a:solidFill>
                  <a:srgbClr val="FF0066"/>
                </a:solidFill>
              </a:rPr>
              <a:t>divisible by the number of addresses.</a:t>
            </a:r>
          </a:p>
          <a:p>
            <a:pPr algn="just">
              <a:lnSpc>
                <a:spcPct val="150000"/>
              </a:lnSpc>
            </a:pPr>
            <a:endParaRPr lang="en-IN" sz="2400" dirty="0"/>
          </a:p>
        </p:txBody>
      </p:sp>
      <p:sp>
        <p:nvSpPr>
          <p:cNvPr id="5" name="Footer Placeholder 4"/>
          <p:cNvSpPr>
            <a:spLocks noGrp="1"/>
          </p:cNvSpPr>
          <p:nvPr>
            <p:ph type="ftr" sz="quarter" idx="11"/>
          </p:nvPr>
        </p:nvSpPr>
        <p:spPr/>
        <p:txBody>
          <a:bodyPr/>
          <a:lstStyle/>
          <a:p>
            <a:r>
              <a:rPr lang="en-IN"/>
              <a:t>M.RAJALAKSHMI</a:t>
            </a:r>
          </a:p>
        </p:txBody>
      </p:sp>
      <p:sp>
        <p:nvSpPr>
          <p:cNvPr id="4" name="Slide Number Placeholder 3"/>
          <p:cNvSpPr>
            <a:spLocks noGrp="1"/>
          </p:cNvSpPr>
          <p:nvPr>
            <p:ph type="sldNum" sz="quarter" idx="12"/>
          </p:nvPr>
        </p:nvSpPr>
        <p:spPr/>
        <p:txBody>
          <a:bodyPr/>
          <a:lstStyle/>
          <a:p>
            <a:fld id="{324E6362-DE5F-4A2F-9244-6BAA8CA76B22}" type="slidenum">
              <a:rPr lang="en-IN" smtClean="0"/>
              <a:pPr/>
              <a:t>65</a:t>
            </a:fld>
            <a:endParaRPr lang="en-IN"/>
          </a:p>
        </p:txBody>
      </p:sp>
    </p:spTree>
    <p:extLst>
      <p:ext uri="{BB962C8B-B14F-4D97-AF65-F5344CB8AC3E}">
        <p14:creationId xmlns:p14="http://schemas.microsoft.com/office/powerpoint/2010/main" val="1617016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a:t>Mask or subnet Mask</a:t>
            </a:r>
            <a:endParaRPr lang="en-IN" dirty="0"/>
          </a:p>
        </p:txBody>
      </p:sp>
      <p:sp>
        <p:nvSpPr>
          <p:cNvPr id="3" name="Content Placeholder 2"/>
          <p:cNvSpPr>
            <a:spLocks noGrp="1"/>
          </p:cNvSpPr>
          <p:nvPr>
            <p:ph idx="1"/>
          </p:nvPr>
        </p:nvSpPr>
        <p:spPr>
          <a:xfrm>
            <a:off x="285720" y="1609416"/>
            <a:ext cx="7410480" cy="5248584"/>
          </a:xfrm>
        </p:spPr>
        <p:txBody>
          <a:bodyPr>
            <a:normAutofit/>
          </a:bodyPr>
          <a:lstStyle/>
          <a:p>
            <a:pPr algn="just"/>
            <a:r>
              <a:rPr lang="en-IN" sz="2400" dirty="0"/>
              <a:t>A better way to define a block of addresses is to </a:t>
            </a:r>
            <a:r>
              <a:rPr lang="en-IN" sz="2400" b="1" dirty="0">
                <a:solidFill>
                  <a:srgbClr val="FF0066"/>
                </a:solidFill>
              </a:rPr>
              <a:t>select any address in the block and the mask. </a:t>
            </a:r>
          </a:p>
          <a:p>
            <a:pPr algn="just"/>
            <a:r>
              <a:rPr lang="en-IN" sz="2400" dirty="0"/>
              <a:t>A mask is a 32-bit number in which </a:t>
            </a:r>
          </a:p>
          <a:p>
            <a:pPr lvl="1" algn="just"/>
            <a:r>
              <a:rPr lang="en-IN" sz="2000" b="1" i="1" dirty="0">
                <a:solidFill>
                  <a:srgbClr val="FF0066"/>
                </a:solidFill>
              </a:rPr>
              <a:t>n leftmost bits </a:t>
            </a:r>
            <a:r>
              <a:rPr lang="en-IN" sz="2000" b="1" dirty="0">
                <a:solidFill>
                  <a:srgbClr val="FF0066"/>
                </a:solidFill>
              </a:rPr>
              <a:t>are 1 s </a:t>
            </a:r>
          </a:p>
          <a:p>
            <a:pPr lvl="1" algn="just"/>
            <a:r>
              <a:rPr lang="en-IN" sz="2000" b="1" dirty="0">
                <a:solidFill>
                  <a:srgbClr val="FF0066"/>
                </a:solidFill>
              </a:rPr>
              <a:t>32 - </a:t>
            </a:r>
            <a:r>
              <a:rPr lang="en-IN" sz="2000" b="1" i="1" dirty="0">
                <a:solidFill>
                  <a:srgbClr val="FF0066"/>
                </a:solidFill>
              </a:rPr>
              <a:t>n rightmost bits are O s. </a:t>
            </a:r>
          </a:p>
          <a:p>
            <a:pPr algn="just"/>
            <a:r>
              <a:rPr lang="en-IN" sz="2400" i="1" dirty="0"/>
              <a:t>In classless addressing the mask </a:t>
            </a:r>
            <a:r>
              <a:rPr lang="en-IN" sz="2400" dirty="0"/>
              <a:t>for a block can take any value from 0 to 32. </a:t>
            </a:r>
          </a:p>
          <a:p>
            <a:pPr algn="just"/>
            <a:r>
              <a:rPr lang="en-IN" sz="2400" dirty="0"/>
              <a:t>It is very convenient to give just the value of </a:t>
            </a:r>
            <a:r>
              <a:rPr lang="en-IN" sz="2400" b="1" i="1" dirty="0">
                <a:solidFill>
                  <a:srgbClr val="FF0066"/>
                </a:solidFill>
              </a:rPr>
              <a:t>n preceded by a slash </a:t>
            </a:r>
            <a:r>
              <a:rPr lang="en-IN" sz="2400" i="1" dirty="0"/>
              <a:t>(CIDR notation).</a:t>
            </a:r>
            <a:endParaRPr lang="en-IN" sz="2400" dirty="0"/>
          </a:p>
        </p:txBody>
      </p:sp>
      <p:sp>
        <p:nvSpPr>
          <p:cNvPr id="5" name="Footer Placeholder 4"/>
          <p:cNvSpPr>
            <a:spLocks noGrp="1"/>
          </p:cNvSpPr>
          <p:nvPr>
            <p:ph type="ftr" sz="quarter" idx="11"/>
          </p:nvPr>
        </p:nvSpPr>
        <p:spPr/>
        <p:txBody>
          <a:bodyPr/>
          <a:lstStyle/>
          <a:p>
            <a:r>
              <a:rPr lang="en-IN"/>
              <a:t>M.RAJALAKSHMI</a:t>
            </a:r>
          </a:p>
        </p:txBody>
      </p:sp>
      <p:sp>
        <p:nvSpPr>
          <p:cNvPr id="4" name="Slide Number Placeholder 3"/>
          <p:cNvSpPr>
            <a:spLocks noGrp="1"/>
          </p:cNvSpPr>
          <p:nvPr>
            <p:ph type="sldNum" sz="quarter" idx="12"/>
          </p:nvPr>
        </p:nvSpPr>
        <p:spPr/>
        <p:txBody>
          <a:bodyPr/>
          <a:lstStyle/>
          <a:p>
            <a:fld id="{324E6362-DE5F-4A2F-9244-6BAA8CA76B22}" type="slidenum">
              <a:rPr lang="en-IN" smtClean="0"/>
              <a:pPr/>
              <a:t>66</a:t>
            </a:fld>
            <a:endParaRPr lang="en-IN"/>
          </a:p>
        </p:txBody>
      </p:sp>
    </p:spTree>
    <p:extLst>
      <p:ext uri="{BB962C8B-B14F-4D97-AF65-F5344CB8AC3E}">
        <p14:creationId xmlns:p14="http://schemas.microsoft.com/office/powerpoint/2010/main" val="22474907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4"/>
            <a:ext cx="6981852" cy="571504"/>
          </a:xfrm>
        </p:spPr>
        <p:txBody>
          <a:bodyPr>
            <a:normAutofit/>
          </a:bodyPr>
          <a:lstStyle/>
          <a:p>
            <a:r>
              <a:rPr lang="en-IN" dirty="0"/>
              <a:t>Network Address</a:t>
            </a:r>
          </a:p>
        </p:txBody>
      </p:sp>
      <p:sp>
        <p:nvSpPr>
          <p:cNvPr id="3" name="Content Placeholder 2"/>
          <p:cNvSpPr>
            <a:spLocks noGrp="1"/>
          </p:cNvSpPr>
          <p:nvPr>
            <p:ph idx="1"/>
          </p:nvPr>
        </p:nvSpPr>
        <p:spPr>
          <a:xfrm>
            <a:off x="428596" y="357166"/>
            <a:ext cx="7267604" cy="5384190"/>
          </a:xfrm>
        </p:spPr>
        <p:txBody>
          <a:bodyPr>
            <a:noAutofit/>
          </a:bodyPr>
          <a:lstStyle/>
          <a:p>
            <a:pPr algn="just">
              <a:lnSpc>
                <a:spcPct val="160000"/>
              </a:lnSpc>
            </a:pPr>
            <a:r>
              <a:rPr lang="en-IN" sz="2100" dirty="0"/>
              <a:t>Can be found by </a:t>
            </a:r>
            <a:r>
              <a:rPr lang="en-IN" sz="2100" b="1" dirty="0">
                <a:solidFill>
                  <a:srgbClr val="FF0066"/>
                </a:solidFill>
              </a:rPr>
              <a:t>setting the 32 - </a:t>
            </a:r>
            <a:r>
              <a:rPr lang="en-IN" sz="2100" b="1" i="1" dirty="0">
                <a:solidFill>
                  <a:srgbClr val="FF0066"/>
                </a:solidFill>
              </a:rPr>
              <a:t>n rightmost </a:t>
            </a:r>
            <a:r>
              <a:rPr lang="en-IN" sz="2100" b="1" dirty="0">
                <a:solidFill>
                  <a:srgbClr val="FF0066"/>
                </a:solidFill>
              </a:rPr>
              <a:t>bits in the binary notation of the address to Os.</a:t>
            </a:r>
          </a:p>
          <a:p>
            <a:pPr algn="just">
              <a:lnSpc>
                <a:spcPct val="160000"/>
              </a:lnSpc>
            </a:pPr>
            <a:r>
              <a:rPr lang="en-IN" sz="2100" i="1" dirty="0"/>
              <a:t>Example </a:t>
            </a:r>
          </a:p>
          <a:p>
            <a:pPr algn="just">
              <a:lnSpc>
                <a:spcPct val="160000"/>
              </a:lnSpc>
              <a:buNone/>
            </a:pPr>
            <a:r>
              <a:rPr lang="en-IN" sz="2100" dirty="0"/>
              <a:t>	A block of addresses is granted to a small organization. We know that one of the addresses is </a:t>
            </a:r>
            <a:r>
              <a:rPr lang="en-IN" sz="2100" b="1" dirty="0"/>
              <a:t>205.16.37.39/28.</a:t>
            </a:r>
            <a:r>
              <a:rPr lang="en-IN" sz="2100" dirty="0"/>
              <a:t> What is the first/network address in the block?</a:t>
            </a:r>
          </a:p>
          <a:p>
            <a:pPr algn="just">
              <a:lnSpc>
                <a:spcPct val="160000"/>
              </a:lnSpc>
              <a:buNone/>
            </a:pPr>
            <a:r>
              <a:rPr lang="en-IN" sz="2100" b="1" u="sng" dirty="0"/>
              <a:t>Solution</a:t>
            </a:r>
          </a:p>
          <a:p>
            <a:pPr algn="just">
              <a:lnSpc>
                <a:spcPct val="160000"/>
              </a:lnSpc>
            </a:pPr>
            <a:r>
              <a:rPr lang="en-IN" sz="2100" dirty="0"/>
              <a:t>The binary representation of the given address is </a:t>
            </a:r>
            <a:r>
              <a:rPr lang="en-IN" sz="2100" b="1" dirty="0"/>
              <a:t>11001101  00010000  00100101  0010</a:t>
            </a:r>
            <a:r>
              <a:rPr lang="en-IN" sz="2100" b="1" dirty="0">
                <a:solidFill>
                  <a:srgbClr val="FF0066"/>
                </a:solidFill>
              </a:rPr>
              <a:t>0111</a:t>
            </a:r>
            <a:r>
              <a:rPr lang="en-IN" sz="2100" b="1" dirty="0"/>
              <a:t>. </a:t>
            </a:r>
          </a:p>
          <a:p>
            <a:pPr algn="just">
              <a:lnSpc>
                <a:spcPct val="160000"/>
              </a:lnSpc>
            </a:pPr>
            <a:r>
              <a:rPr lang="en-IN" sz="2100" dirty="0"/>
              <a:t>If we set 32 - 28 rightmost bits to 0, we get </a:t>
            </a:r>
            <a:r>
              <a:rPr lang="en-IN" sz="2100" b="1" dirty="0"/>
              <a:t>11001101 0001000 00100101 0010</a:t>
            </a:r>
            <a:r>
              <a:rPr lang="en-IN" sz="2100" b="1" dirty="0">
                <a:solidFill>
                  <a:srgbClr val="FF0066"/>
                </a:solidFill>
              </a:rPr>
              <a:t>0000</a:t>
            </a:r>
            <a:r>
              <a:rPr lang="en-IN" sz="2100" dirty="0"/>
              <a:t> or </a:t>
            </a:r>
            <a:r>
              <a:rPr lang="en-IN" sz="2100" b="1" dirty="0"/>
              <a:t>205.16.37.32.</a:t>
            </a:r>
          </a:p>
        </p:txBody>
      </p:sp>
      <p:sp>
        <p:nvSpPr>
          <p:cNvPr id="5" name="Footer Placeholder 4"/>
          <p:cNvSpPr>
            <a:spLocks noGrp="1"/>
          </p:cNvSpPr>
          <p:nvPr>
            <p:ph type="ftr" sz="quarter" idx="11"/>
          </p:nvPr>
        </p:nvSpPr>
        <p:spPr/>
        <p:txBody>
          <a:bodyPr/>
          <a:lstStyle/>
          <a:p>
            <a:r>
              <a:rPr lang="en-IN"/>
              <a:t>M.RAJALAKSHMI</a:t>
            </a:r>
          </a:p>
        </p:txBody>
      </p:sp>
      <p:sp>
        <p:nvSpPr>
          <p:cNvPr id="4" name="Slide Number Placeholder 3"/>
          <p:cNvSpPr>
            <a:spLocks noGrp="1"/>
          </p:cNvSpPr>
          <p:nvPr>
            <p:ph type="sldNum" sz="quarter" idx="12"/>
          </p:nvPr>
        </p:nvSpPr>
        <p:spPr/>
        <p:txBody>
          <a:bodyPr/>
          <a:lstStyle/>
          <a:p>
            <a:fld id="{324E6362-DE5F-4A2F-9244-6BAA8CA76B22}" type="slidenum">
              <a:rPr lang="en-IN" smtClean="0"/>
              <a:pPr/>
              <a:t>67</a:t>
            </a:fld>
            <a:endParaRPr lang="en-IN"/>
          </a:p>
        </p:txBody>
      </p:sp>
    </p:spTree>
    <p:extLst>
      <p:ext uri="{BB962C8B-B14F-4D97-AF65-F5344CB8AC3E}">
        <p14:creationId xmlns:p14="http://schemas.microsoft.com/office/powerpoint/2010/main" val="36167405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71462"/>
            <a:ext cx="6838976" cy="751506"/>
          </a:xfrm>
        </p:spPr>
        <p:txBody>
          <a:bodyPr/>
          <a:lstStyle/>
          <a:p>
            <a:r>
              <a:rPr lang="en-IN" dirty="0"/>
              <a:t>Broadcast Address</a:t>
            </a:r>
          </a:p>
        </p:txBody>
      </p:sp>
      <p:sp>
        <p:nvSpPr>
          <p:cNvPr id="3" name="Content Placeholder 2"/>
          <p:cNvSpPr>
            <a:spLocks noGrp="1"/>
          </p:cNvSpPr>
          <p:nvPr>
            <p:ph idx="1"/>
          </p:nvPr>
        </p:nvSpPr>
        <p:spPr>
          <a:xfrm>
            <a:off x="285720" y="857232"/>
            <a:ext cx="7410480" cy="5455628"/>
          </a:xfrm>
        </p:spPr>
        <p:txBody>
          <a:bodyPr>
            <a:noAutofit/>
          </a:bodyPr>
          <a:lstStyle/>
          <a:p>
            <a:pPr>
              <a:lnSpc>
                <a:spcPct val="160000"/>
              </a:lnSpc>
            </a:pPr>
            <a:r>
              <a:rPr lang="en-IN" sz="2100" dirty="0"/>
              <a:t>Can be found by setting the </a:t>
            </a:r>
            <a:r>
              <a:rPr lang="en-IN" sz="2100" dirty="0">
                <a:solidFill>
                  <a:srgbClr val="FF0066"/>
                </a:solidFill>
              </a:rPr>
              <a:t>32 - </a:t>
            </a:r>
            <a:r>
              <a:rPr lang="en-IN" sz="2100" i="1" dirty="0">
                <a:solidFill>
                  <a:srgbClr val="FF0066"/>
                </a:solidFill>
              </a:rPr>
              <a:t>n rightmost </a:t>
            </a:r>
            <a:r>
              <a:rPr lang="en-IN" sz="2100" dirty="0">
                <a:solidFill>
                  <a:srgbClr val="FF0066"/>
                </a:solidFill>
              </a:rPr>
              <a:t>bits in the binary notation of the address to  1 s.</a:t>
            </a:r>
          </a:p>
          <a:p>
            <a:pPr>
              <a:lnSpc>
                <a:spcPct val="160000"/>
              </a:lnSpc>
            </a:pPr>
            <a:r>
              <a:rPr lang="en-IN" sz="2100" b="1" i="1" u="sng" dirty="0"/>
              <a:t>Example:</a:t>
            </a:r>
          </a:p>
          <a:p>
            <a:pPr>
              <a:lnSpc>
                <a:spcPct val="160000"/>
              </a:lnSpc>
              <a:buNone/>
            </a:pPr>
            <a:r>
              <a:rPr lang="en-IN" sz="2100" dirty="0"/>
              <a:t>	A block of addresses is granted to a small organization. We know that one of the addresses is </a:t>
            </a:r>
            <a:r>
              <a:rPr lang="en-IN" sz="2100" b="1" dirty="0"/>
              <a:t>205.16.37.39/28.</a:t>
            </a:r>
            <a:r>
              <a:rPr lang="en-IN" sz="2100" dirty="0"/>
              <a:t> What is the last/broadcast address in the block? Solution</a:t>
            </a:r>
          </a:p>
          <a:p>
            <a:pPr>
              <a:lnSpc>
                <a:spcPct val="160000"/>
              </a:lnSpc>
            </a:pPr>
            <a:r>
              <a:rPr lang="en-IN" sz="2100" dirty="0"/>
              <a:t>The binary representation of the given address is 11001101  00010000  00100101  0010</a:t>
            </a:r>
            <a:r>
              <a:rPr lang="en-IN" sz="2100" dirty="0">
                <a:solidFill>
                  <a:srgbClr val="FF0066"/>
                </a:solidFill>
              </a:rPr>
              <a:t>0111</a:t>
            </a:r>
            <a:r>
              <a:rPr lang="en-IN" sz="2100" dirty="0"/>
              <a:t>. </a:t>
            </a:r>
          </a:p>
          <a:p>
            <a:pPr>
              <a:lnSpc>
                <a:spcPct val="160000"/>
              </a:lnSpc>
            </a:pPr>
            <a:r>
              <a:rPr lang="en-IN" sz="2100" dirty="0"/>
              <a:t>If we set 32 - 28 rightmost bits to 1, we get 11001101  00010000   00100101   0010</a:t>
            </a:r>
            <a:r>
              <a:rPr lang="en-IN" sz="2100" dirty="0">
                <a:solidFill>
                  <a:srgbClr val="FF0066"/>
                </a:solidFill>
              </a:rPr>
              <a:t>1111</a:t>
            </a:r>
            <a:r>
              <a:rPr lang="en-IN" sz="2100" dirty="0"/>
              <a:t> or </a:t>
            </a:r>
            <a:r>
              <a:rPr lang="en-IN" sz="2100" dirty="0">
                <a:solidFill>
                  <a:srgbClr val="FF0066"/>
                </a:solidFill>
              </a:rPr>
              <a:t>205.16.37.47.</a:t>
            </a:r>
          </a:p>
        </p:txBody>
      </p:sp>
      <p:sp>
        <p:nvSpPr>
          <p:cNvPr id="5" name="Footer Placeholder 4"/>
          <p:cNvSpPr>
            <a:spLocks noGrp="1"/>
          </p:cNvSpPr>
          <p:nvPr>
            <p:ph type="ftr" sz="quarter" idx="11"/>
          </p:nvPr>
        </p:nvSpPr>
        <p:spPr/>
        <p:txBody>
          <a:bodyPr/>
          <a:lstStyle/>
          <a:p>
            <a:r>
              <a:rPr lang="en-IN"/>
              <a:t>M.RAJALAKSHMI</a:t>
            </a:r>
          </a:p>
        </p:txBody>
      </p:sp>
      <p:sp>
        <p:nvSpPr>
          <p:cNvPr id="4" name="Slide Number Placeholder 3"/>
          <p:cNvSpPr>
            <a:spLocks noGrp="1"/>
          </p:cNvSpPr>
          <p:nvPr>
            <p:ph type="sldNum" sz="quarter" idx="12"/>
          </p:nvPr>
        </p:nvSpPr>
        <p:spPr/>
        <p:txBody>
          <a:bodyPr/>
          <a:lstStyle/>
          <a:p>
            <a:fld id="{324E6362-DE5F-4A2F-9244-6BAA8CA76B22}" type="slidenum">
              <a:rPr lang="en-IN" smtClean="0"/>
              <a:pPr/>
              <a:t>68</a:t>
            </a:fld>
            <a:endParaRPr lang="en-IN"/>
          </a:p>
        </p:txBody>
      </p:sp>
    </p:spTree>
    <p:extLst>
      <p:ext uri="{BB962C8B-B14F-4D97-AF65-F5344CB8AC3E}">
        <p14:creationId xmlns:p14="http://schemas.microsoft.com/office/powerpoint/2010/main" val="1603716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Number of Addresses</a:t>
            </a:r>
          </a:p>
        </p:txBody>
      </p:sp>
      <p:sp>
        <p:nvSpPr>
          <p:cNvPr id="3" name="Content Placeholder 2"/>
          <p:cNvSpPr>
            <a:spLocks noGrp="1"/>
          </p:cNvSpPr>
          <p:nvPr>
            <p:ph idx="1"/>
          </p:nvPr>
        </p:nvSpPr>
        <p:spPr/>
        <p:txBody>
          <a:bodyPr>
            <a:normAutofit/>
          </a:bodyPr>
          <a:lstStyle/>
          <a:p>
            <a:pPr algn="just"/>
            <a:r>
              <a:rPr lang="en-IN" dirty="0"/>
              <a:t>The number of addresses in the block is the </a:t>
            </a:r>
            <a:r>
              <a:rPr lang="en-IN" b="1" dirty="0"/>
              <a:t>difference between the last and first address. </a:t>
            </a:r>
          </a:p>
          <a:p>
            <a:pPr algn="just"/>
            <a:r>
              <a:rPr lang="en-IN" dirty="0"/>
              <a:t>It can easily be found using the formula </a:t>
            </a:r>
            <a:r>
              <a:rPr lang="en-IN" i="1" dirty="0"/>
              <a:t>.</a:t>
            </a:r>
          </a:p>
          <a:p>
            <a:pPr algn="just">
              <a:buNone/>
            </a:pPr>
            <a:endParaRPr lang="en-IN" dirty="0"/>
          </a:p>
          <a:p>
            <a:pPr algn="just">
              <a:buNone/>
            </a:pPr>
            <a:endParaRPr lang="en-IN" dirty="0"/>
          </a:p>
          <a:p>
            <a:pPr algn="just"/>
            <a:r>
              <a:rPr lang="en-IN" b="1" u="sng" dirty="0" err="1"/>
              <a:t>Eg</a:t>
            </a:r>
            <a:r>
              <a:rPr lang="en-IN" dirty="0"/>
              <a:t>: Find the number of addresses in above Example.</a:t>
            </a:r>
          </a:p>
          <a:p>
            <a:pPr algn="just">
              <a:buNone/>
            </a:pPr>
            <a:r>
              <a:rPr lang="en-IN" b="1" dirty="0"/>
              <a:t>  </a:t>
            </a:r>
            <a:r>
              <a:rPr lang="en-IN" b="1" dirty="0" err="1"/>
              <a:t>Soln</a:t>
            </a:r>
            <a:endParaRPr lang="en-IN" b="1" dirty="0"/>
          </a:p>
          <a:p>
            <a:pPr algn="just"/>
            <a:r>
              <a:rPr lang="en-IN" dirty="0"/>
              <a:t>The value of </a:t>
            </a:r>
            <a:r>
              <a:rPr lang="en-IN" i="1" dirty="0"/>
              <a:t>n is 28, which means that number of addresses is            or 16.</a:t>
            </a:r>
            <a:endParaRPr lang="en-IN" dirty="0"/>
          </a:p>
        </p:txBody>
      </p:sp>
      <p:sp>
        <p:nvSpPr>
          <p:cNvPr id="7" name="Footer Placeholder 6"/>
          <p:cNvSpPr>
            <a:spLocks noGrp="1"/>
          </p:cNvSpPr>
          <p:nvPr>
            <p:ph type="ftr" sz="quarter" idx="11"/>
          </p:nvPr>
        </p:nvSpPr>
        <p:spPr/>
        <p:txBody>
          <a:bodyPr/>
          <a:lstStyle/>
          <a:p>
            <a:r>
              <a:rPr lang="en-IN"/>
              <a:t>M.RAJALAKSHMI</a:t>
            </a:r>
          </a:p>
        </p:txBody>
      </p:sp>
      <p:sp>
        <p:nvSpPr>
          <p:cNvPr id="6" name="Slide Number Placeholder 5"/>
          <p:cNvSpPr>
            <a:spLocks noGrp="1"/>
          </p:cNvSpPr>
          <p:nvPr>
            <p:ph type="sldNum" sz="quarter" idx="12"/>
          </p:nvPr>
        </p:nvSpPr>
        <p:spPr/>
        <p:txBody>
          <a:bodyPr/>
          <a:lstStyle/>
          <a:p>
            <a:fld id="{324E6362-DE5F-4A2F-9244-6BAA8CA76B22}" type="slidenum">
              <a:rPr lang="en-IN" smtClean="0"/>
              <a:pPr/>
              <a:t>69</a:t>
            </a:fld>
            <a:endParaRPr lang="en-IN"/>
          </a:p>
        </p:txBody>
      </p:sp>
      <p:pic>
        <p:nvPicPr>
          <p:cNvPr id="4098" name="Picture 2"/>
          <p:cNvPicPr>
            <a:picLocks noChangeAspect="1" noChangeArrowheads="1"/>
          </p:cNvPicPr>
          <p:nvPr/>
        </p:nvPicPr>
        <p:blipFill>
          <a:blip r:embed="rId2"/>
          <a:srcRect/>
          <a:stretch>
            <a:fillRect/>
          </a:stretch>
        </p:blipFill>
        <p:spPr bwMode="auto">
          <a:xfrm>
            <a:off x="3071802" y="3357562"/>
            <a:ext cx="1214446" cy="637088"/>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a:srcRect/>
          <a:stretch>
            <a:fillRect/>
          </a:stretch>
        </p:blipFill>
        <p:spPr bwMode="auto">
          <a:xfrm>
            <a:off x="4341811" y="5572140"/>
            <a:ext cx="1016007" cy="571504"/>
          </a:xfrm>
          <a:prstGeom prst="rect">
            <a:avLst/>
          </a:prstGeom>
          <a:noFill/>
          <a:ln w="9525">
            <a:noFill/>
            <a:miter lim="800000"/>
            <a:headEnd/>
            <a:tailEnd/>
          </a:ln>
          <a:effectLst/>
        </p:spPr>
      </p:pic>
    </p:spTree>
    <p:extLst>
      <p:ext uri="{BB962C8B-B14F-4D97-AF65-F5344CB8AC3E}">
        <p14:creationId xmlns:p14="http://schemas.microsoft.com/office/powerpoint/2010/main" val="901534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bwMode="auto">
          <a:xfrm>
            <a:off x="457200" y="157163"/>
            <a:ext cx="7543800" cy="827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AU" sz="3500" b="1" dirty="0"/>
              <a:t>IPv4 Header Structure</a:t>
            </a:r>
          </a:p>
        </p:txBody>
      </p:sp>
      <p:sp>
        <p:nvSpPr>
          <p:cNvPr id="76803" name="Rectangle 3"/>
          <p:cNvSpPr>
            <a:spLocks noGrp="1" noChangeArrowheads="1"/>
          </p:cNvSpPr>
          <p:nvPr>
            <p:ph type="body" sz="half" idx="2"/>
          </p:nvPr>
        </p:nvSpPr>
        <p:spPr bwMode="auto">
          <a:xfrm>
            <a:off x="914400" y="5334000"/>
            <a:ext cx="6934200" cy="1524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AU" sz="2200"/>
              <a:t>basic IPv4 header contains 12 fields. </a:t>
            </a:r>
          </a:p>
          <a:p>
            <a:r>
              <a:rPr lang="en-AU" sz="2200"/>
              <a:t>each field of the IPv4 header has a specific use. </a:t>
            </a:r>
          </a:p>
          <a:p>
            <a:r>
              <a:rPr lang="en-AU" sz="2200"/>
              <a:t>Shaded field are removed in IPv6.</a:t>
            </a:r>
          </a:p>
        </p:txBody>
      </p:sp>
      <p:pic>
        <p:nvPicPr>
          <p:cNvPr id="76804"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533400" y="1052736"/>
            <a:ext cx="8305800" cy="435746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13667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sp>
        <p:nvSpPr>
          <p:cNvPr id="3" name="Content Placeholder 2"/>
          <p:cNvSpPr>
            <a:spLocks noGrp="1"/>
          </p:cNvSpPr>
          <p:nvPr>
            <p:ph idx="1"/>
          </p:nvPr>
        </p:nvSpPr>
        <p:spPr/>
        <p:txBody>
          <a:bodyPr>
            <a:normAutofit/>
          </a:bodyPr>
          <a:lstStyle/>
          <a:p>
            <a:pPr algn="just"/>
            <a:r>
              <a:rPr lang="en-IN" dirty="0"/>
              <a:t>Another way to find the network address, the broadcast address, and the number of addresses is to represent the mask as a 32-bit binary (or 8-digit hexadecimal) number. </a:t>
            </a:r>
          </a:p>
          <a:p>
            <a:pPr algn="just">
              <a:buNone/>
            </a:pPr>
            <a:r>
              <a:rPr lang="en-IN" dirty="0" err="1"/>
              <a:t>Eg</a:t>
            </a:r>
            <a:r>
              <a:rPr lang="en-IN" dirty="0"/>
              <a:t>: </a:t>
            </a:r>
            <a:r>
              <a:rPr lang="en-IN" b="1" dirty="0">
                <a:solidFill>
                  <a:srgbClr val="FF0066"/>
                </a:solidFill>
              </a:rPr>
              <a:t>/28</a:t>
            </a:r>
            <a:r>
              <a:rPr lang="en-IN" dirty="0"/>
              <a:t> can be represented as </a:t>
            </a:r>
          </a:p>
          <a:p>
            <a:pPr algn="just">
              <a:buNone/>
            </a:pPr>
            <a:endParaRPr lang="en-IN" dirty="0"/>
          </a:p>
          <a:p>
            <a:pPr algn="just">
              <a:buNone/>
            </a:pPr>
            <a:r>
              <a:rPr lang="en-IN" b="1" dirty="0">
                <a:solidFill>
                  <a:srgbClr val="FF0066"/>
                </a:solidFill>
              </a:rPr>
              <a:t>11111111 11111111 11111111 11110000</a:t>
            </a:r>
            <a:r>
              <a:rPr lang="en-IN" dirty="0"/>
              <a:t> (twenty-eight Is and four Os). </a:t>
            </a:r>
          </a:p>
          <a:p>
            <a:pPr algn="just">
              <a:buNone/>
            </a:pPr>
            <a:r>
              <a:rPr lang="en-IN" dirty="0"/>
              <a:t>Find</a:t>
            </a:r>
          </a:p>
          <a:p>
            <a:pPr algn="just"/>
            <a:r>
              <a:rPr lang="en-IN" dirty="0"/>
              <a:t>Network address</a:t>
            </a:r>
          </a:p>
          <a:p>
            <a:pPr algn="just"/>
            <a:r>
              <a:rPr lang="en-IN" dirty="0"/>
              <a:t>Broadcast address</a:t>
            </a:r>
          </a:p>
          <a:p>
            <a:pPr algn="just"/>
            <a:r>
              <a:rPr lang="en-IN" dirty="0"/>
              <a:t>The number of addresses</a:t>
            </a:r>
          </a:p>
        </p:txBody>
      </p:sp>
      <p:sp>
        <p:nvSpPr>
          <p:cNvPr id="5" name="Footer Placeholder 4"/>
          <p:cNvSpPr>
            <a:spLocks noGrp="1"/>
          </p:cNvSpPr>
          <p:nvPr>
            <p:ph type="ftr" sz="quarter" idx="11"/>
          </p:nvPr>
        </p:nvSpPr>
        <p:spPr/>
        <p:txBody>
          <a:bodyPr/>
          <a:lstStyle/>
          <a:p>
            <a:r>
              <a:rPr lang="en-IN"/>
              <a:t>M.RAJALAKSHMI</a:t>
            </a:r>
          </a:p>
        </p:txBody>
      </p:sp>
      <p:sp>
        <p:nvSpPr>
          <p:cNvPr id="4" name="Slide Number Placeholder 3"/>
          <p:cNvSpPr>
            <a:spLocks noGrp="1"/>
          </p:cNvSpPr>
          <p:nvPr>
            <p:ph type="sldNum" sz="quarter" idx="12"/>
          </p:nvPr>
        </p:nvSpPr>
        <p:spPr/>
        <p:txBody>
          <a:bodyPr/>
          <a:lstStyle/>
          <a:p>
            <a:fld id="{324E6362-DE5F-4A2F-9244-6BAA8CA76B22}" type="slidenum">
              <a:rPr lang="en-IN" smtClean="0"/>
              <a:pPr/>
              <a:t>70</a:t>
            </a:fld>
            <a:endParaRPr lang="en-IN"/>
          </a:p>
        </p:txBody>
      </p:sp>
    </p:spTree>
    <p:extLst>
      <p:ext uri="{BB962C8B-B14F-4D97-AF65-F5344CB8AC3E}">
        <p14:creationId xmlns:p14="http://schemas.microsoft.com/office/powerpoint/2010/main" val="7353649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Network/subnet address</a:t>
            </a:r>
          </a:p>
        </p:txBody>
      </p:sp>
      <p:sp>
        <p:nvSpPr>
          <p:cNvPr id="3" name="Content Placeholder 2"/>
          <p:cNvSpPr>
            <a:spLocks noGrp="1"/>
          </p:cNvSpPr>
          <p:nvPr>
            <p:ph idx="1"/>
          </p:nvPr>
        </p:nvSpPr>
        <p:spPr/>
        <p:txBody>
          <a:bodyPr>
            <a:noAutofit/>
          </a:bodyPr>
          <a:lstStyle/>
          <a:p>
            <a:pPr marL="514350" indent="-514350"/>
            <a:r>
              <a:rPr lang="en-IN" sz="2200" dirty="0"/>
              <a:t>Found by </a:t>
            </a:r>
            <a:r>
              <a:rPr lang="en-IN" sz="2200" dirty="0" err="1"/>
              <a:t>ANDing</a:t>
            </a:r>
            <a:r>
              <a:rPr lang="en-IN" sz="2200" dirty="0"/>
              <a:t> the given addresses with the mask. </a:t>
            </a:r>
          </a:p>
          <a:p>
            <a:pPr marL="514350" indent="-514350"/>
            <a:r>
              <a:rPr lang="en-IN" sz="2200" dirty="0" err="1"/>
              <a:t>ANDing</a:t>
            </a:r>
            <a:r>
              <a:rPr lang="en-IN" sz="2200" dirty="0"/>
              <a:t> here is done bit by bit. The result of </a:t>
            </a:r>
            <a:r>
              <a:rPr lang="en-IN" sz="2200" dirty="0" err="1"/>
              <a:t>ANDing</a:t>
            </a:r>
            <a:r>
              <a:rPr lang="en-IN" sz="2200" dirty="0"/>
              <a:t> 2 bits is 1 if both bits are Is; the result is 0 otherwise.</a:t>
            </a:r>
          </a:p>
          <a:p>
            <a:r>
              <a:rPr lang="en-IN" sz="2200" dirty="0"/>
              <a:t>Address: 11001101 00010000 00100101 0010</a:t>
            </a:r>
            <a:r>
              <a:rPr lang="en-IN" sz="2200" dirty="0">
                <a:solidFill>
                  <a:srgbClr val="FF0066"/>
                </a:solidFill>
              </a:rPr>
              <a:t>0111</a:t>
            </a:r>
          </a:p>
          <a:p>
            <a:r>
              <a:rPr lang="en-IN" sz="2200" dirty="0"/>
              <a:t>Mask:     11111111 11111111 11111111 1111</a:t>
            </a:r>
            <a:r>
              <a:rPr lang="en-IN" sz="2200" dirty="0">
                <a:solidFill>
                  <a:srgbClr val="FF0066"/>
                </a:solidFill>
              </a:rPr>
              <a:t>0000</a:t>
            </a:r>
          </a:p>
          <a:p>
            <a:pPr>
              <a:buNone/>
            </a:pPr>
            <a:r>
              <a:rPr lang="en-IN" sz="2200" dirty="0"/>
              <a:t>Network </a:t>
            </a:r>
          </a:p>
          <a:p>
            <a:pPr>
              <a:buNone/>
            </a:pPr>
            <a:r>
              <a:rPr lang="en-IN" sz="2200" dirty="0"/>
              <a:t>address/</a:t>
            </a:r>
          </a:p>
          <a:p>
            <a:pPr>
              <a:buNone/>
            </a:pPr>
            <a:r>
              <a:rPr lang="en-IN" sz="2200" dirty="0" err="1"/>
              <a:t>neid</a:t>
            </a:r>
            <a:r>
              <a:rPr lang="en-IN" sz="2200" dirty="0"/>
              <a:t>/ </a:t>
            </a:r>
          </a:p>
          <a:p>
            <a:pPr>
              <a:buNone/>
            </a:pPr>
            <a:r>
              <a:rPr lang="en-IN" sz="2200" dirty="0"/>
              <a:t>subnet address: 11001101 00010000 00100101 0010</a:t>
            </a:r>
            <a:r>
              <a:rPr lang="en-IN" sz="2200" dirty="0">
                <a:solidFill>
                  <a:srgbClr val="FF0066"/>
                </a:solidFill>
              </a:rPr>
              <a:t>0000</a:t>
            </a:r>
          </a:p>
          <a:p>
            <a:pPr>
              <a:buNone/>
            </a:pPr>
            <a:r>
              <a:rPr lang="en-IN" sz="2200" dirty="0">
                <a:solidFill>
                  <a:srgbClr val="FF0066"/>
                </a:solidFill>
              </a:rPr>
              <a:t>					(or)</a:t>
            </a:r>
          </a:p>
          <a:p>
            <a:pPr>
              <a:buNone/>
            </a:pPr>
            <a:r>
              <a:rPr lang="en-IN" sz="2200" dirty="0">
                <a:solidFill>
                  <a:srgbClr val="FF0066"/>
                </a:solidFill>
              </a:rPr>
              <a:t>			`             </a:t>
            </a:r>
            <a:r>
              <a:rPr lang="en-IN" sz="2200" b="1" dirty="0"/>
              <a:t> 205.16.37.32.</a:t>
            </a:r>
            <a:endParaRPr lang="en-IN" sz="2200" dirty="0">
              <a:solidFill>
                <a:srgbClr val="FF0066"/>
              </a:solidFill>
            </a:endParaRPr>
          </a:p>
          <a:p>
            <a:endParaRPr lang="en-IN" sz="2200" b="1" dirty="0"/>
          </a:p>
        </p:txBody>
      </p:sp>
      <p:sp>
        <p:nvSpPr>
          <p:cNvPr id="5" name="Footer Placeholder 4"/>
          <p:cNvSpPr>
            <a:spLocks noGrp="1"/>
          </p:cNvSpPr>
          <p:nvPr>
            <p:ph type="ftr" sz="quarter" idx="11"/>
          </p:nvPr>
        </p:nvSpPr>
        <p:spPr/>
        <p:txBody>
          <a:bodyPr/>
          <a:lstStyle/>
          <a:p>
            <a:r>
              <a:rPr lang="en-IN" dirty="0"/>
              <a:t>M.RAJALAKSHMI</a:t>
            </a:r>
          </a:p>
        </p:txBody>
      </p:sp>
      <p:sp>
        <p:nvSpPr>
          <p:cNvPr id="4" name="Slide Number Placeholder 3"/>
          <p:cNvSpPr>
            <a:spLocks noGrp="1"/>
          </p:cNvSpPr>
          <p:nvPr>
            <p:ph type="sldNum" sz="quarter" idx="12"/>
          </p:nvPr>
        </p:nvSpPr>
        <p:spPr/>
        <p:txBody>
          <a:bodyPr/>
          <a:lstStyle/>
          <a:p>
            <a:fld id="{324E6362-DE5F-4A2F-9244-6BAA8CA76B22}" type="slidenum">
              <a:rPr lang="en-IN" smtClean="0"/>
              <a:pPr/>
              <a:t>71</a:t>
            </a:fld>
            <a:endParaRPr lang="en-IN"/>
          </a:p>
        </p:txBody>
      </p:sp>
    </p:spTree>
    <p:extLst>
      <p:ext uri="{BB962C8B-B14F-4D97-AF65-F5344CB8AC3E}">
        <p14:creationId xmlns:p14="http://schemas.microsoft.com/office/powerpoint/2010/main" val="19607352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7214"/>
            <a:ext cx="7239000" cy="1143000"/>
          </a:xfrm>
        </p:spPr>
        <p:txBody>
          <a:bodyPr/>
          <a:lstStyle/>
          <a:p>
            <a:r>
              <a:rPr lang="en-IN" dirty="0"/>
              <a:t>Broadcast address</a:t>
            </a:r>
          </a:p>
        </p:txBody>
      </p:sp>
      <p:sp>
        <p:nvSpPr>
          <p:cNvPr id="3" name="Content Placeholder 2"/>
          <p:cNvSpPr>
            <a:spLocks noGrp="1"/>
          </p:cNvSpPr>
          <p:nvPr>
            <p:ph idx="1"/>
          </p:nvPr>
        </p:nvSpPr>
        <p:spPr>
          <a:xfrm>
            <a:off x="428596" y="1000108"/>
            <a:ext cx="7239000" cy="4846320"/>
          </a:xfrm>
        </p:spPr>
        <p:txBody>
          <a:bodyPr>
            <a:noAutofit/>
          </a:bodyPr>
          <a:lstStyle/>
          <a:p>
            <a:r>
              <a:rPr lang="en-IN" sz="2400" dirty="0"/>
              <a:t>Found by </a:t>
            </a:r>
            <a:r>
              <a:rPr lang="en-IN" sz="2400" dirty="0" err="1"/>
              <a:t>ORing</a:t>
            </a:r>
            <a:r>
              <a:rPr lang="en-IN" sz="2400" dirty="0"/>
              <a:t> the given addresses with the complement of the mask. </a:t>
            </a:r>
            <a:r>
              <a:rPr lang="en-IN" sz="2400" dirty="0" err="1"/>
              <a:t>ORing</a:t>
            </a:r>
            <a:r>
              <a:rPr lang="en-IN" sz="2400" dirty="0"/>
              <a:t> here is done bit by bit. </a:t>
            </a:r>
          </a:p>
          <a:p>
            <a:r>
              <a:rPr lang="en-IN" sz="2400" dirty="0"/>
              <a:t>The result of </a:t>
            </a:r>
            <a:r>
              <a:rPr lang="en-IN" sz="2400" dirty="0" err="1"/>
              <a:t>ORing</a:t>
            </a:r>
            <a:r>
              <a:rPr lang="en-IN" sz="2400" dirty="0"/>
              <a:t> 2 bits is 0 if both bits are Os; the result is 1 otherwise.</a:t>
            </a:r>
          </a:p>
          <a:p>
            <a:r>
              <a:rPr lang="en-IN" sz="2400" dirty="0"/>
              <a:t> The complement of a number is found by changing each 1 to 0 and each 0 to 1.</a:t>
            </a:r>
          </a:p>
          <a:p>
            <a:endParaRPr lang="en-IN" sz="2400" dirty="0"/>
          </a:p>
          <a:p>
            <a:r>
              <a:rPr lang="en-IN" sz="2400" dirty="0"/>
              <a:t>Address:  11001101 00010000 00100101 0010</a:t>
            </a:r>
            <a:r>
              <a:rPr lang="en-IN" sz="2400" dirty="0">
                <a:solidFill>
                  <a:srgbClr val="FF0066"/>
                </a:solidFill>
              </a:rPr>
              <a:t>0111</a:t>
            </a:r>
          </a:p>
          <a:p>
            <a:r>
              <a:rPr lang="en-IN" sz="2400" dirty="0"/>
              <a:t>Mask    :  00000000 00000000 00000000 0000</a:t>
            </a:r>
            <a:r>
              <a:rPr lang="en-IN" sz="2400" dirty="0">
                <a:solidFill>
                  <a:srgbClr val="FF0066"/>
                </a:solidFill>
              </a:rPr>
              <a:t>1111</a:t>
            </a:r>
          </a:p>
          <a:p>
            <a:r>
              <a:rPr lang="en-IN" sz="2400" dirty="0"/>
              <a:t>Broadcast</a:t>
            </a:r>
          </a:p>
          <a:p>
            <a:pPr>
              <a:buNone/>
            </a:pPr>
            <a:r>
              <a:rPr lang="en-IN" sz="2400" dirty="0"/>
              <a:t> add:          11001101 00010000 00100101 0010</a:t>
            </a:r>
            <a:r>
              <a:rPr lang="en-IN" sz="2400" dirty="0">
                <a:solidFill>
                  <a:srgbClr val="FF0066"/>
                </a:solidFill>
              </a:rPr>
              <a:t>1111</a:t>
            </a:r>
          </a:p>
          <a:p>
            <a:pPr>
              <a:buNone/>
            </a:pPr>
            <a:r>
              <a:rPr lang="en-IN" sz="2400" dirty="0">
                <a:solidFill>
                  <a:srgbClr val="FF0066"/>
                </a:solidFill>
              </a:rPr>
              <a:t>					(or)</a:t>
            </a:r>
          </a:p>
          <a:p>
            <a:pPr>
              <a:buNone/>
            </a:pPr>
            <a:r>
              <a:rPr lang="en-IN" sz="2400" dirty="0">
                <a:solidFill>
                  <a:srgbClr val="FF0066"/>
                </a:solidFill>
              </a:rPr>
              <a:t>                 </a:t>
            </a:r>
            <a:r>
              <a:rPr lang="en-IN" sz="2400" dirty="0"/>
              <a:t>             </a:t>
            </a:r>
            <a:r>
              <a:rPr lang="en-IN" sz="2400" dirty="0">
                <a:solidFill>
                  <a:srgbClr val="FF0066"/>
                </a:solidFill>
              </a:rPr>
              <a:t>205.16.37.47.</a:t>
            </a:r>
          </a:p>
          <a:p>
            <a:pPr lvl="8"/>
            <a:endParaRPr lang="en-IN" sz="2400" dirty="0"/>
          </a:p>
          <a:p>
            <a:endParaRPr lang="en-IN" sz="2400" dirty="0"/>
          </a:p>
          <a:p>
            <a:endParaRPr lang="en-IN" sz="2400" dirty="0"/>
          </a:p>
        </p:txBody>
      </p:sp>
      <p:sp>
        <p:nvSpPr>
          <p:cNvPr id="5" name="Footer Placeholder 4"/>
          <p:cNvSpPr>
            <a:spLocks noGrp="1"/>
          </p:cNvSpPr>
          <p:nvPr>
            <p:ph type="ftr" sz="quarter" idx="11"/>
          </p:nvPr>
        </p:nvSpPr>
        <p:spPr/>
        <p:txBody>
          <a:bodyPr/>
          <a:lstStyle/>
          <a:p>
            <a:r>
              <a:rPr lang="en-IN"/>
              <a:t>M.RAJALAKSHMI</a:t>
            </a:r>
          </a:p>
        </p:txBody>
      </p:sp>
      <p:sp>
        <p:nvSpPr>
          <p:cNvPr id="4" name="Slide Number Placeholder 3"/>
          <p:cNvSpPr>
            <a:spLocks noGrp="1"/>
          </p:cNvSpPr>
          <p:nvPr>
            <p:ph type="sldNum" sz="quarter" idx="12"/>
          </p:nvPr>
        </p:nvSpPr>
        <p:spPr/>
        <p:txBody>
          <a:bodyPr/>
          <a:lstStyle/>
          <a:p>
            <a:fld id="{324E6362-DE5F-4A2F-9244-6BAA8CA76B22}" type="slidenum">
              <a:rPr lang="en-IN" smtClean="0"/>
              <a:pPr/>
              <a:t>72</a:t>
            </a:fld>
            <a:endParaRPr lang="en-IN"/>
          </a:p>
        </p:txBody>
      </p:sp>
    </p:spTree>
    <p:extLst>
      <p:ext uri="{BB962C8B-B14F-4D97-AF65-F5344CB8AC3E}">
        <p14:creationId xmlns:p14="http://schemas.microsoft.com/office/powerpoint/2010/main" val="4107586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Number of addresses</a:t>
            </a:r>
          </a:p>
        </p:txBody>
      </p:sp>
      <p:sp>
        <p:nvSpPr>
          <p:cNvPr id="3" name="Content Placeholder 2"/>
          <p:cNvSpPr>
            <a:spLocks noGrp="1"/>
          </p:cNvSpPr>
          <p:nvPr>
            <p:ph idx="1"/>
          </p:nvPr>
        </p:nvSpPr>
        <p:spPr/>
        <p:txBody>
          <a:bodyPr>
            <a:normAutofit/>
          </a:bodyPr>
          <a:lstStyle/>
          <a:p>
            <a:r>
              <a:rPr lang="en-IN" sz="2800" dirty="0"/>
              <a:t> The number of addresses can be found by complementing the mask, interpreting it as a decimal number, and adding 1 to it.</a:t>
            </a:r>
          </a:p>
          <a:p>
            <a:r>
              <a:rPr lang="en-IN" sz="2800" dirty="0"/>
              <a:t>Mask complement:</a:t>
            </a:r>
          </a:p>
          <a:p>
            <a:pPr>
              <a:buNone/>
            </a:pPr>
            <a:r>
              <a:rPr lang="en-IN" sz="2800" dirty="0"/>
              <a:t>     000000000 00000000 00000000 00001111</a:t>
            </a:r>
          </a:p>
          <a:p>
            <a:endParaRPr lang="en-IN" sz="2800" dirty="0"/>
          </a:p>
          <a:p>
            <a:r>
              <a:rPr lang="en-IN" sz="2800" dirty="0"/>
              <a:t>Number of addresses:  15 + 1 =16</a:t>
            </a:r>
          </a:p>
        </p:txBody>
      </p:sp>
      <p:sp>
        <p:nvSpPr>
          <p:cNvPr id="5" name="Footer Placeholder 4"/>
          <p:cNvSpPr>
            <a:spLocks noGrp="1"/>
          </p:cNvSpPr>
          <p:nvPr>
            <p:ph type="ftr" sz="quarter" idx="11"/>
          </p:nvPr>
        </p:nvSpPr>
        <p:spPr/>
        <p:txBody>
          <a:bodyPr/>
          <a:lstStyle/>
          <a:p>
            <a:r>
              <a:rPr lang="en-IN"/>
              <a:t>M.RAJALAKSHMI</a:t>
            </a:r>
          </a:p>
        </p:txBody>
      </p:sp>
      <p:sp>
        <p:nvSpPr>
          <p:cNvPr id="4" name="Slide Number Placeholder 3"/>
          <p:cNvSpPr>
            <a:spLocks noGrp="1"/>
          </p:cNvSpPr>
          <p:nvPr>
            <p:ph type="sldNum" sz="quarter" idx="12"/>
          </p:nvPr>
        </p:nvSpPr>
        <p:spPr/>
        <p:txBody>
          <a:bodyPr/>
          <a:lstStyle/>
          <a:p>
            <a:fld id="{324E6362-DE5F-4A2F-9244-6BAA8CA76B22}" type="slidenum">
              <a:rPr lang="en-IN" smtClean="0"/>
              <a:pPr/>
              <a:t>73</a:t>
            </a:fld>
            <a:endParaRPr lang="en-IN"/>
          </a:p>
        </p:txBody>
      </p:sp>
    </p:spTree>
    <p:extLst>
      <p:ext uri="{BB962C8B-B14F-4D97-AF65-F5344CB8AC3E}">
        <p14:creationId xmlns:p14="http://schemas.microsoft.com/office/powerpoint/2010/main" val="28079648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1"/>
          <p:cNvSpPr>
            <a:spLocks noChangeArrowheads="1"/>
          </p:cNvSpPr>
          <p:nvPr/>
        </p:nvSpPr>
        <p:spPr bwMode="auto">
          <a:xfrm>
            <a:off x="762000" y="457200"/>
            <a:ext cx="1806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a:t>Subnetting</a:t>
            </a:r>
          </a:p>
        </p:txBody>
      </p:sp>
      <p:sp>
        <p:nvSpPr>
          <p:cNvPr id="139267" name="Rectangle 2"/>
          <p:cNvSpPr>
            <a:spLocks noChangeArrowheads="1"/>
          </p:cNvSpPr>
          <p:nvPr/>
        </p:nvSpPr>
        <p:spPr bwMode="auto">
          <a:xfrm>
            <a:off x="1219200" y="1219200"/>
            <a:ext cx="7467600" cy="47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i="1"/>
              <a:t>Subnetting -  </a:t>
            </a:r>
            <a:r>
              <a:rPr lang="en-US" sz="2400"/>
              <a:t>which allows you to take one larger network and break it into many smaller networks.</a:t>
            </a:r>
          </a:p>
          <a:p>
            <a:endParaRPr lang="en-US" sz="2400"/>
          </a:p>
          <a:p>
            <a:r>
              <a:rPr lang="en-US" sz="2400"/>
              <a:t>Reduced network traffic</a:t>
            </a:r>
          </a:p>
          <a:p>
            <a:r>
              <a:rPr lang="en-US" sz="2400"/>
              <a:t>Optimized network performance</a:t>
            </a:r>
          </a:p>
          <a:p>
            <a:r>
              <a:rPr lang="en-US" sz="2400"/>
              <a:t>Simplified management</a:t>
            </a:r>
          </a:p>
          <a:p>
            <a:r>
              <a:rPr lang="en-US" sz="2400"/>
              <a:t>Facilitated spanning of large geographical distances</a:t>
            </a:r>
          </a:p>
          <a:p>
            <a:endParaRPr lang="en-US" sz="2400"/>
          </a:p>
          <a:p>
            <a:r>
              <a:rPr lang="en-US" sz="2800"/>
              <a:t>Subnet Masks</a:t>
            </a:r>
          </a:p>
          <a:p>
            <a:r>
              <a:rPr lang="en-US" sz="2800"/>
              <a:t>	Every machine on the network must know which part of the host address will be used as the subnet address</a:t>
            </a:r>
          </a:p>
        </p:txBody>
      </p:sp>
    </p:spTree>
    <p:extLst>
      <p:ext uri="{BB962C8B-B14F-4D97-AF65-F5344CB8AC3E}">
        <p14:creationId xmlns:p14="http://schemas.microsoft.com/office/powerpoint/2010/main" val="24132556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990600"/>
            <a:ext cx="6629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31749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1"/>
          <p:cNvSpPr>
            <a:spLocks noChangeArrowheads="1"/>
          </p:cNvSpPr>
          <p:nvPr/>
        </p:nvSpPr>
        <p:spPr bwMode="auto">
          <a:xfrm>
            <a:off x="609600" y="381000"/>
            <a:ext cx="3887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t>Subnetting Class C Addresses</a:t>
            </a:r>
          </a:p>
        </p:txBody>
      </p:sp>
      <p:sp>
        <p:nvSpPr>
          <p:cNvPr id="141315" name="Rectangle 2"/>
          <p:cNvSpPr>
            <a:spLocks noChangeArrowheads="1"/>
          </p:cNvSpPr>
          <p:nvPr/>
        </p:nvSpPr>
        <p:spPr bwMode="auto">
          <a:xfrm>
            <a:off x="457200" y="990600"/>
            <a:ext cx="81534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The Binary Method: Subnetting a Class C Address</a:t>
            </a:r>
          </a:p>
          <a:p>
            <a:r>
              <a:rPr lang="en-US"/>
              <a:t>The first subnet mask available with a Class C address, which borrows two bits from subnetting. For this example, we are using 255.255.255.192.</a:t>
            </a:r>
          </a:p>
          <a:p>
            <a:endParaRPr lang="en-US"/>
          </a:p>
          <a:p>
            <a:r>
              <a:rPr lang="en-US"/>
              <a:t>192=11000000 Two bits for subnetting, 6 bits for defining the hosts in</a:t>
            </a:r>
          </a:p>
          <a:p>
            <a:r>
              <a:rPr lang="en-US"/>
              <a:t>each subnet. What are the subnets?</a:t>
            </a:r>
          </a:p>
          <a:p>
            <a:endParaRPr lang="en-US"/>
          </a:p>
          <a:p>
            <a:r>
              <a:rPr lang="en-US"/>
              <a:t> 01000000=64 (all host bits off)</a:t>
            </a:r>
          </a:p>
          <a:p>
            <a:r>
              <a:rPr lang="en-US"/>
              <a:t>or</a:t>
            </a:r>
          </a:p>
          <a:p>
            <a:r>
              <a:rPr lang="en-US"/>
              <a:t> 10000000=128 (all host bits off)</a:t>
            </a:r>
          </a:p>
        </p:txBody>
      </p:sp>
    </p:spTree>
    <p:extLst>
      <p:ext uri="{BB962C8B-B14F-4D97-AF65-F5344CB8AC3E}">
        <p14:creationId xmlns:p14="http://schemas.microsoft.com/office/powerpoint/2010/main" val="38521999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457200"/>
            <a:ext cx="67056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733800"/>
            <a:ext cx="7391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77411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1"/>
          <p:cNvSpPr>
            <a:spLocks noChangeArrowheads="1"/>
          </p:cNvSpPr>
          <p:nvPr/>
        </p:nvSpPr>
        <p:spPr bwMode="auto">
          <a:xfrm>
            <a:off x="457200" y="76200"/>
            <a:ext cx="8305800" cy="590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t>The Alternate Method: </a:t>
            </a:r>
            <a:r>
              <a:rPr lang="en-US" dirty="0" err="1"/>
              <a:t>Subnetting</a:t>
            </a:r>
            <a:r>
              <a:rPr lang="en-US" dirty="0"/>
              <a:t> a Class C Address</a:t>
            </a:r>
          </a:p>
          <a:p>
            <a:endParaRPr lang="en-US" dirty="0"/>
          </a:p>
          <a:p>
            <a:r>
              <a:rPr lang="en-US" dirty="0"/>
              <a:t>1. How many subnets does the subnet mask produce?</a:t>
            </a:r>
          </a:p>
          <a:p>
            <a:r>
              <a:rPr lang="en-US" dirty="0"/>
              <a:t>2. How many valid hosts per subnet?</a:t>
            </a:r>
          </a:p>
          <a:p>
            <a:r>
              <a:rPr lang="en-US" dirty="0"/>
              <a:t>3. What are the valid subnets?</a:t>
            </a:r>
          </a:p>
          <a:p>
            <a:r>
              <a:rPr lang="en-US" dirty="0"/>
              <a:t>4. What are the valid hosts in each subnet?</a:t>
            </a:r>
          </a:p>
          <a:p>
            <a:r>
              <a:rPr lang="en-US" dirty="0"/>
              <a:t>5. What is the broadcast address of each subnet?</a:t>
            </a:r>
          </a:p>
          <a:p>
            <a:endParaRPr lang="en-US" dirty="0"/>
          </a:p>
          <a:p>
            <a:r>
              <a:rPr lang="en-US" dirty="0"/>
              <a:t>Here is how you determine the answers to the five questions:</a:t>
            </a:r>
          </a:p>
          <a:p>
            <a:r>
              <a:rPr lang="en-US" dirty="0"/>
              <a:t>1. How many subnets? 2x–2=amount of subnets. X is the amount of masked bits, or the 1s. For example, 11000000 is 22–2. In this example, there are 2 subnets.</a:t>
            </a:r>
          </a:p>
          <a:p>
            <a:r>
              <a:rPr lang="en-US" dirty="0"/>
              <a:t>2. How many hosts per subnet? 2x–2=amount of hosts per subnet. X  is the amount of unmasked bits, or the 0s. For example, 11000000 is 26–2. In this example, there are 62 hosts per subnet.</a:t>
            </a:r>
          </a:p>
          <a:p>
            <a:r>
              <a:rPr lang="en-US" dirty="0"/>
              <a:t>3. What are the valid subnets? 256–subnet mask=base number. For example, 256–192=64. Keep adding the variable to itself until you reach the subnet mask.</a:t>
            </a:r>
          </a:p>
          <a:p>
            <a:r>
              <a:rPr lang="en-US" dirty="0"/>
              <a:t>4. What are the valid hosts? Valid hosts are the numbers between the subnets, minus all 0s and all 1s.</a:t>
            </a:r>
          </a:p>
          <a:p>
            <a:r>
              <a:rPr lang="en-US" dirty="0"/>
              <a:t>5. What is the broadcast address for each subnet? Broadcast address is all host bits turned on, which is the number immediately preceding the</a:t>
            </a:r>
          </a:p>
          <a:p>
            <a:r>
              <a:rPr lang="en-US" dirty="0"/>
              <a:t>next subnet.</a:t>
            </a:r>
          </a:p>
        </p:txBody>
      </p:sp>
    </p:spTree>
    <p:extLst>
      <p:ext uri="{BB962C8B-B14F-4D97-AF65-F5344CB8AC3E}">
        <p14:creationId xmlns:p14="http://schemas.microsoft.com/office/powerpoint/2010/main" val="38166235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
          <p:cNvSpPr>
            <a:spLocks noChangeArrowheads="1"/>
          </p:cNvSpPr>
          <p:nvPr/>
        </p:nvSpPr>
        <p:spPr bwMode="auto">
          <a:xfrm>
            <a:off x="2720975" y="914400"/>
            <a:ext cx="3679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Practice Example 2: 255.255.255.224</a:t>
            </a:r>
          </a:p>
        </p:txBody>
      </p:sp>
      <p:sp>
        <p:nvSpPr>
          <p:cNvPr id="144387" name="Rectangle 2"/>
          <p:cNvSpPr>
            <a:spLocks noChangeArrowheads="1"/>
          </p:cNvSpPr>
          <p:nvPr/>
        </p:nvSpPr>
        <p:spPr bwMode="auto">
          <a:xfrm>
            <a:off x="1066800" y="1600200"/>
            <a:ext cx="6781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In this example, you will subnet the network address 192.168.10.0 and subnet mask 255.255.255.224.</a:t>
            </a:r>
          </a:p>
        </p:txBody>
      </p:sp>
    </p:spTree>
    <p:extLst>
      <p:ext uri="{BB962C8B-B14F-4D97-AF65-F5344CB8AC3E}">
        <p14:creationId xmlns:p14="http://schemas.microsoft.com/office/powerpoint/2010/main" val="4172546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AU"/>
              <a:t>IPv4 Header - Review</a:t>
            </a:r>
          </a:p>
        </p:txBody>
      </p:sp>
      <p:pic>
        <p:nvPicPr>
          <p:cNvPr id="77827" name="Picture 5" descr="FIG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219200"/>
            <a:ext cx="6477000" cy="452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0504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0772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12154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Date Placeholder 1"/>
          <p:cNvSpPr>
            <a:spLocks noGrp="1"/>
          </p:cNvSpPr>
          <p:nvPr>
            <p:ph type="dt" sz="quarter" idx="4294967295"/>
          </p:nvPr>
        </p:nvSpPr>
        <p:spPr bwMode="auto">
          <a:xfrm>
            <a:off x="-76200" y="64008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pPr eaLnBrk="1" hangingPunct="1"/>
            <a:fld id="{2B9D9DDE-18AF-4C64-A617-3F04DA7FA8A6}" type="datetime1">
              <a:rPr lang="en-US" sz="2000" baseline="0">
                <a:cs typeface="Angsana New" pitchFamily="18" charset="-34"/>
              </a:rPr>
              <a:pPr eaLnBrk="1" hangingPunct="1"/>
              <a:t>5/30/2023</a:t>
            </a:fld>
            <a:endParaRPr lang="th-TH" altLang="en-US" sz="2000" baseline="0">
              <a:cs typeface="Angsana New" pitchFamily="18" charset="-34"/>
            </a:endParaRPr>
          </a:p>
        </p:txBody>
      </p:sp>
      <p:sp>
        <p:nvSpPr>
          <p:cNvPr id="146435" name="Footer Placeholder 2"/>
          <p:cNvSpPr>
            <a:spLocks noGrp="1"/>
          </p:cNvSpPr>
          <p:nvPr>
            <p:ph type="ftr" sz="quarter" idx="4294967295"/>
          </p:nvPr>
        </p:nvSpPr>
        <p:spPr bwMode="auto">
          <a:xfrm>
            <a:off x="312420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pPr eaLnBrk="1" hangingPunct="1"/>
            <a:endParaRPr lang="th-TH" altLang="en-US" dirty="0">
              <a:cs typeface="Angsana New" pitchFamily="18" charset="-34"/>
            </a:endParaRPr>
          </a:p>
        </p:txBody>
      </p:sp>
      <p:sp>
        <p:nvSpPr>
          <p:cNvPr id="146436" name="Slide Number Placeholder 3"/>
          <p:cNvSpPr>
            <a:spLocks noGrp="1"/>
          </p:cNvSpPr>
          <p:nvPr>
            <p:ph type="sldNum" sz="quarter" idx="10"/>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D6D3550B-415C-4E43-B612-285FB0C5B2D3}" type="slidenum">
              <a:rPr lang="en-US" altLang="en-US" sz="2000" baseline="0" smtClean="0">
                <a:cs typeface="Angsana New" pitchFamily="18" charset="-34"/>
              </a:rPr>
              <a:pPr/>
              <a:t>81</a:t>
            </a:fld>
            <a:endParaRPr lang="th-TH" altLang="en-US" sz="2000" baseline="0">
              <a:cs typeface="Angsana New" pitchFamily="18" charset="-34"/>
            </a:endParaRPr>
          </a:p>
        </p:txBody>
      </p:sp>
      <p:pic>
        <p:nvPicPr>
          <p:cNvPr id="14643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777875"/>
            <a:ext cx="7561262" cy="506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7711933"/>
      </p:ext>
    </p:extLst>
  </p:cSld>
  <p:clrMapOvr>
    <a:masterClrMapping/>
  </p:clrMapOvr>
  <p:transition>
    <p:zoom dir="in"/>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Date Placeholder 1"/>
          <p:cNvSpPr>
            <a:spLocks noGrp="1"/>
          </p:cNvSpPr>
          <p:nvPr>
            <p:ph type="dt" sz="quarter" idx="4294967295"/>
          </p:nvPr>
        </p:nvSpPr>
        <p:spPr bwMode="auto">
          <a:xfrm>
            <a:off x="-76200" y="64008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pPr eaLnBrk="1" hangingPunct="1"/>
            <a:fld id="{A780EB03-002C-4228-86B4-E744569B6A38}" type="datetime1">
              <a:rPr lang="en-US" sz="2000" baseline="0">
                <a:cs typeface="Angsana New" pitchFamily="18" charset="-34"/>
              </a:rPr>
              <a:pPr eaLnBrk="1" hangingPunct="1"/>
              <a:t>5/30/2023</a:t>
            </a:fld>
            <a:endParaRPr lang="th-TH" altLang="en-US" sz="2000" baseline="0">
              <a:cs typeface="Angsana New" pitchFamily="18" charset="-34"/>
            </a:endParaRPr>
          </a:p>
        </p:txBody>
      </p:sp>
      <p:sp>
        <p:nvSpPr>
          <p:cNvPr id="147459" name="Footer Placeholder 2"/>
          <p:cNvSpPr>
            <a:spLocks noGrp="1"/>
          </p:cNvSpPr>
          <p:nvPr>
            <p:ph type="ftr" sz="quarter" idx="4294967295"/>
          </p:nvPr>
        </p:nvSpPr>
        <p:spPr bwMode="auto">
          <a:xfrm>
            <a:off x="312420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pPr eaLnBrk="1" hangingPunct="1"/>
            <a:endParaRPr lang="th-TH" altLang="en-US" dirty="0">
              <a:cs typeface="Angsana New" pitchFamily="18" charset="-34"/>
            </a:endParaRPr>
          </a:p>
        </p:txBody>
      </p:sp>
      <p:sp>
        <p:nvSpPr>
          <p:cNvPr id="147460" name="Slide Number Placeholder 3"/>
          <p:cNvSpPr>
            <a:spLocks noGrp="1"/>
          </p:cNvSpPr>
          <p:nvPr>
            <p:ph type="sldNum" sz="quarter" idx="10"/>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19A3A27E-86E3-4EA8-8992-AFD92333B56E}" type="slidenum">
              <a:rPr lang="en-US" altLang="en-US" sz="2000" baseline="0" smtClean="0">
                <a:cs typeface="Angsana New" pitchFamily="18" charset="-34"/>
              </a:rPr>
              <a:pPr/>
              <a:t>82</a:t>
            </a:fld>
            <a:endParaRPr lang="th-TH" altLang="en-US" sz="2000" baseline="0">
              <a:cs typeface="Angsana New" pitchFamily="18" charset="-34"/>
            </a:endParaRPr>
          </a:p>
        </p:txBody>
      </p:sp>
      <p:pic>
        <p:nvPicPr>
          <p:cNvPr id="14746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63" y="1019175"/>
            <a:ext cx="7278687"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3608351"/>
      </p:ext>
    </p:extLst>
  </p:cSld>
  <p:clrMapOvr>
    <a:masterClrMapping/>
  </p:clrMapOvr>
  <p:transition>
    <p:zoom dir="in"/>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Date Placeholder 1"/>
          <p:cNvSpPr>
            <a:spLocks noGrp="1"/>
          </p:cNvSpPr>
          <p:nvPr>
            <p:ph type="dt" sz="quarter" idx="4294967295"/>
          </p:nvPr>
        </p:nvSpPr>
        <p:spPr bwMode="auto">
          <a:xfrm>
            <a:off x="-76200" y="64008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pPr eaLnBrk="1" hangingPunct="1"/>
            <a:fld id="{B94DEB01-E46E-458A-8284-0EF58DC06D10}" type="datetime1">
              <a:rPr lang="en-US" sz="2000" baseline="0">
                <a:cs typeface="Angsana New" pitchFamily="18" charset="-34"/>
              </a:rPr>
              <a:pPr eaLnBrk="1" hangingPunct="1"/>
              <a:t>5/30/2023</a:t>
            </a:fld>
            <a:endParaRPr lang="th-TH" altLang="en-US" sz="2000" baseline="0">
              <a:cs typeface="Angsana New" pitchFamily="18" charset="-34"/>
            </a:endParaRPr>
          </a:p>
        </p:txBody>
      </p:sp>
      <p:sp>
        <p:nvSpPr>
          <p:cNvPr id="148483" name="Footer Placeholder 2"/>
          <p:cNvSpPr>
            <a:spLocks noGrp="1"/>
          </p:cNvSpPr>
          <p:nvPr>
            <p:ph type="ftr" sz="quarter" idx="4294967295"/>
          </p:nvPr>
        </p:nvSpPr>
        <p:spPr bwMode="auto">
          <a:xfrm>
            <a:off x="312420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pPr eaLnBrk="1" hangingPunct="1"/>
            <a:endParaRPr lang="th-TH" altLang="en-US" dirty="0">
              <a:cs typeface="Angsana New" pitchFamily="18" charset="-34"/>
            </a:endParaRPr>
          </a:p>
        </p:txBody>
      </p:sp>
      <p:sp>
        <p:nvSpPr>
          <p:cNvPr id="148484" name="Slide Number Placeholder 3"/>
          <p:cNvSpPr>
            <a:spLocks noGrp="1"/>
          </p:cNvSpPr>
          <p:nvPr>
            <p:ph type="sldNum" sz="quarter" idx="10"/>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AAE23039-CD85-48AC-A114-3DCDF7AAACB9}" type="slidenum">
              <a:rPr lang="en-US" altLang="en-US" sz="2000" baseline="0" smtClean="0">
                <a:cs typeface="Angsana New" pitchFamily="18" charset="-34"/>
              </a:rPr>
              <a:pPr/>
              <a:t>83</a:t>
            </a:fld>
            <a:endParaRPr lang="th-TH" altLang="en-US" sz="2000" baseline="0">
              <a:cs typeface="Angsana New" pitchFamily="18" charset="-34"/>
            </a:endParaRPr>
          </a:p>
        </p:txBody>
      </p:sp>
      <p:pic>
        <p:nvPicPr>
          <p:cNvPr id="14848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963" y="968375"/>
            <a:ext cx="7458075"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4894526"/>
      </p:ext>
    </p:extLst>
  </p:cSld>
  <p:clrMapOvr>
    <a:masterClrMapping/>
  </p:clrMapOvr>
  <p:transition>
    <p:zoom dir="in"/>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Date Placeholder 1"/>
          <p:cNvSpPr>
            <a:spLocks noGrp="1"/>
          </p:cNvSpPr>
          <p:nvPr>
            <p:ph type="dt" sz="quarter" idx="4294967295"/>
          </p:nvPr>
        </p:nvSpPr>
        <p:spPr bwMode="auto">
          <a:xfrm>
            <a:off x="-76200" y="64008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pPr eaLnBrk="1" hangingPunct="1"/>
            <a:fld id="{4B735EEF-94FD-4DE3-A475-50216694D4C1}" type="datetime1">
              <a:rPr lang="en-US" sz="2000" baseline="0">
                <a:cs typeface="Angsana New" pitchFamily="18" charset="-34"/>
              </a:rPr>
              <a:pPr eaLnBrk="1" hangingPunct="1"/>
              <a:t>5/30/2023</a:t>
            </a:fld>
            <a:endParaRPr lang="th-TH" altLang="en-US" sz="2000" baseline="0">
              <a:cs typeface="Angsana New" pitchFamily="18" charset="-34"/>
            </a:endParaRPr>
          </a:p>
        </p:txBody>
      </p:sp>
      <p:sp>
        <p:nvSpPr>
          <p:cNvPr id="149507" name="Footer Placeholder 2"/>
          <p:cNvSpPr>
            <a:spLocks noGrp="1"/>
          </p:cNvSpPr>
          <p:nvPr>
            <p:ph type="ftr" sz="quarter" idx="4294967295"/>
          </p:nvPr>
        </p:nvSpPr>
        <p:spPr bwMode="auto">
          <a:xfrm>
            <a:off x="312420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pPr eaLnBrk="1" hangingPunct="1"/>
            <a:endParaRPr lang="th-TH" altLang="en-US" dirty="0">
              <a:cs typeface="Angsana New" pitchFamily="18" charset="-34"/>
            </a:endParaRPr>
          </a:p>
        </p:txBody>
      </p:sp>
      <p:sp>
        <p:nvSpPr>
          <p:cNvPr id="149508" name="Slide Number Placeholder 3"/>
          <p:cNvSpPr>
            <a:spLocks noGrp="1"/>
          </p:cNvSpPr>
          <p:nvPr>
            <p:ph type="sldNum" sz="quarter" idx="10"/>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4888927C-470C-461B-9211-6EA003EF0278}" type="slidenum">
              <a:rPr lang="en-US" altLang="en-US" sz="2000" baseline="0" smtClean="0">
                <a:cs typeface="Angsana New" pitchFamily="18" charset="-34"/>
              </a:rPr>
              <a:pPr/>
              <a:t>84</a:t>
            </a:fld>
            <a:endParaRPr lang="th-TH" altLang="en-US" sz="2000" baseline="0">
              <a:cs typeface="Angsana New" pitchFamily="18" charset="-34"/>
            </a:endParaRPr>
          </a:p>
        </p:txBody>
      </p:sp>
      <p:pic>
        <p:nvPicPr>
          <p:cNvPr id="14950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925" y="1092200"/>
            <a:ext cx="7548563"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037772"/>
      </p:ext>
    </p:extLst>
  </p:cSld>
  <p:clrMapOvr>
    <a:masterClrMapping/>
  </p:clrMapOvr>
  <p:transition>
    <p:zoom dir="in"/>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Date Placeholder 1"/>
          <p:cNvSpPr>
            <a:spLocks noGrp="1"/>
          </p:cNvSpPr>
          <p:nvPr>
            <p:ph type="dt" sz="quarter" idx="4294967295"/>
          </p:nvPr>
        </p:nvSpPr>
        <p:spPr bwMode="auto">
          <a:xfrm>
            <a:off x="-76200" y="64008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pPr eaLnBrk="1" hangingPunct="1"/>
            <a:fld id="{1DBC08C9-BA35-4A71-8ED2-8AA77C9E83FF}" type="datetime1">
              <a:rPr lang="en-US" sz="2000" baseline="0">
                <a:cs typeface="Angsana New" pitchFamily="18" charset="-34"/>
              </a:rPr>
              <a:pPr eaLnBrk="1" hangingPunct="1"/>
              <a:t>5/30/2023</a:t>
            </a:fld>
            <a:endParaRPr lang="th-TH" altLang="en-US" sz="2000" baseline="0">
              <a:cs typeface="Angsana New" pitchFamily="18" charset="-34"/>
            </a:endParaRPr>
          </a:p>
        </p:txBody>
      </p:sp>
      <p:sp>
        <p:nvSpPr>
          <p:cNvPr id="150531" name="Footer Placeholder 2"/>
          <p:cNvSpPr>
            <a:spLocks noGrp="1"/>
          </p:cNvSpPr>
          <p:nvPr>
            <p:ph type="ftr" sz="quarter" idx="4294967295"/>
          </p:nvPr>
        </p:nvSpPr>
        <p:spPr bwMode="auto">
          <a:xfrm>
            <a:off x="312420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pPr eaLnBrk="1" hangingPunct="1"/>
            <a:endParaRPr lang="th-TH" altLang="en-US" dirty="0">
              <a:cs typeface="Angsana New" pitchFamily="18" charset="-34"/>
            </a:endParaRPr>
          </a:p>
        </p:txBody>
      </p:sp>
      <p:sp>
        <p:nvSpPr>
          <p:cNvPr id="150532" name="Slide Number Placeholder 3"/>
          <p:cNvSpPr>
            <a:spLocks noGrp="1"/>
          </p:cNvSpPr>
          <p:nvPr>
            <p:ph type="sldNum" sz="quarter" idx="10"/>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4930B0DF-E80D-4DC2-B4D2-78CEF5B413A8}" type="slidenum">
              <a:rPr lang="en-US" altLang="en-US" sz="2000" baseline="0" smtClean="0">
                <a:cs typeface="Angsana New" pitchFamily="18" charset="-34"/>
              </a:rPr>
              <a:pPr/>
              <a:t>85</a:t>
            </a:fld>
            <a:endParaRPr lang="th-TH" altLang="en-US" sz="2000" baseline="0">
              <a:cs typeface="Angsana New" pitchFamily="18" charset="-34"/>
            </a:endParaRPr>
          </a:p>
        </p:txBody>
      </p:sp>
      <p:pic>
        <p:nvPicPr>
          <p:cNvPr id="15053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350" y="1052513"/>
            <a:ext cx="7099300"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5572022"/>
      </p:ext>
    </p:extLst>
  </p:cSld>
  <p:clrMapOvr>
    <a:masterClrMapping/>
  </p:clrMapOvr>
  <p:transition>
    <p:zoom dir="in"/>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Date Placeholder 1"/>
          <p:cNvSpPr>
            <a:spLocks noGrp="1"/>
          </p:cNvSpPr>
          <p:nvPr>
            <p:ph type="dt" sz="quarter" idx="4294967295"/>
          </p:nvPr>
        </p:nvSpPr>
        <p:spPr bwMode="auto">
          <a:xfrm>
            <a:off x="-76200" y="64008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pPr eaLnBrk="1" hangingPunct="1"/>
            <a:fld id="{A5A668D0-A4AE-4012-AA85-4C689A10181C}" type="datetime1">
              <a:rPr lang="en-US" sz="2000" baseline="0">
                <a:cs typeface="Angsana New" pitchFamily="18" charset="-34"/>
              </a:rPr>
              <a:pPr eaLnBrk="1" hangingPunct="1"/>
              <a:t>5/30/2023</a:t>
            </a:fld>
            <a:endParaRPr lang="th-TH" altLang="en-US" sz="2000" baseline="0">
              <a:cs typeface="Angsana New" pitchFamily="18" charset="-34"/>
            </a:endParaRPr>
          </a:p>
        </p:txBody>
      </p:sp>
      <p:sp>
        <p:nvSpPr>
          <p:cNvPr id="151555" name="Footer Placeholder 2"/>
          <p:cNvSpPr>
            <a:spLocks noGrp="1"/>
          </p:cNvSpPr>
          <p:nvPr>
            <p:ph type="ftr" sz="quarter" idx="4294967295"/>
          </p:nvPr>
        </p:nvSpPr>
        <p:spPr bwMode="auto">
          <a:xfrm>
            <a:off x="312420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pPr eaLnBrk="1" hangingPunct="1"/>
            <a:endParaRPr lang="th-TH" altLang="en-US" dirty="0">
              <a:cs typeface="Angsana New" pitchFamily="18" charset="-34"/>
            </a:endParaRPr>
          </a:p>
        </p:txBody>
      </p:sp>
      <p:sp>
        <p:nvSpPr>
          <p:cNvPr id="151556" name="Slide Number Placeholder 3"/>
          <p:cNvSpPr>
            <a:spLocks noGrp="1"/>
          </p:cNvSpPr>
          <p:nvPr>
            <p:ph type="sldNum" sz="quarter" idx="10"/>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CD49B848-E507-4A8C-8B1D-132D93E4DCAC}" type="slidenum">
              <a:rPr lang="en-US" altLang="en-US" sz="2000" baseline="0" smtClean="0">
                <a:cs typeface="Angsana New" pitchFamily="18" charset="-34"/>
              </a:rPr>
              <a:pPr/>
              <a:t>86</a:t>
            </a:fld>
            <a:endParaRPr lang="th-TH" altLang="en-US" sz="2000" baseline="0">
              <a:cs typeface="Angsana New" pitchFamily="18" charset="-34"/>
            </a:endParaRPr>
          </a:p>
        </p:txBody>
      </p:sp>
      <p:pic>
        <p:nvPicPr>
          <p:cNvPr id="15155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63" y="1014413"/>
            <a:ext cx="7278687" cy="483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0115723"/>
      </p:ext>
    </p:extLst>
  </p:cSld>
  <p:clrMapOvr>
    <a:masterClrMapping/>
  </p:clrMapOvr>
  <p:transition>
    <p:zoom dir="in"/>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Date Placeholder 1"/>
          <p:cNvSpPr>
            <a:spLocks noGrp="1"/>
          </p:cNvSpPr>
          <p:nvPr>
            <p:ph type="dt" sz="quarter" idx="4294967295"/>
          </p:nvPr>
        </p:nvSpPr>
        <p:spPr bwMode="auto">
          <a:xfrm>
            <a:off x="-76200" y="64008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pPr eaLnBrk="1" hangingPunct="1"/>
            <a:fld id="{B05D9822-32C8-47CD-828D-713B40C3B75B}" type="datetime1">
              <a:rPr lang="en-US" sz="2000" baseline="0">
                <a:cs typeface="Angsana New" pitchFamily="18" charset="-34"/>
              </a:rPr>
              <a:pPr eaLnBrk="1" hangingPunct="1"/>
              <a:t>5/30/2023</a:t>
            </a:fld>
            <a:endParaRPr lang="th-TH" altLang="en-US" sz="2000" baseline="0">
              <a:cs typeface="Angsana New" pitchFamily="18" charset="-34"/>
            </a:endParaRPr>
          </a:p>
        </p:txBody>
      </p:sp>
      <p:sp>
        <p:nvSpPr>
          <p:cNvPr id="152579" name="Footer Placeholder 2"/>
          <p:cNvSpPr>
            <a:spLocks noGrp="1"/>
          </p:cNvSpPr>
          <p:nvPr>
            <p:ph type="ftr" sz="quarter" idx="4294967295"/>
          </p:nvPr>
        </p:nvSpPr>
        <p:spPr bwMode="auto">
          <a:xfrm>
            <a:off x="312420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pPr eaLnBrk="1" hangingPunct="1"/>
            <a:endParaRPr lang="th-TH" altLang="en-US" dirty="0">
              <a:cs typeface="Angsana New" pitchFamily="18" charset="-34"/>
            </a:endParaRPr>
          </a:p>
        </p:txBody>
      </p:sp>
      <p:sp>
        <p:nvSpPr>
          <p:cNvPr id="152580" name="Slide Number Placeholder 3"/>
          <p:cNvSpPr>
            <a:spLocks noGrp="1"/>
          </p:cNvSpPr>
          <p:nvPr>
            <p:ph type="sldNum" sz="quarter" idx="10"/>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A25EB3B1-9D3A-49B4-831D-726A1E94CB0F}" type="slidenum">
              <a:rPr lang="en-US" altLang="en-US" sz="2000" baseline="0" smtClean="0">
                <a:cs typeface="Angsana New" pitchFamily="18" charset="-34"/>
              </a:rPr>
              <a:pPr/>
              <a:t>87</a:t>
            </a:fld>
            <a:endParaRPr lang="th-TH" altLang="en-US" sz="2000" baseline="0">
              <a:cs typeface="Angsana New" pitchFamily="18" charset="-34"/>
            </a:endParaRPr>
          </a:p>
        </p:txBody>
      </p:sp>
      <p:pic>
        <p:nvPicPr>
          <p:cNvPr id="15258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638" y="1025525"/>
            <a:ext cx="7323137" cy="481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0630816"/>
      </p:ext>
    </p:extLst>
  </p:cSld>
  <p:clrMapOvr>
    <a:masterClrMapping/>
  </p:clrMapOvr>
  <p:transition>
    <p:zoom dir="in"/>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Date Placeholder 1"/>
          <p:cNvSpPr>
            <a:spLocks noGrp="1"/>
          </p:cNvSpPr>
          <p:nvPr>
            <p:ph type="dt" sz="quarter" idx="4294967295"/>
          </p:nvPr>
        </p:nvSpPr>
        <p:spPr bwMode="auto">
          <a:xfrm>
            <a:off x="-76200" y="64008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pPr eaLnBrk="1" hangingPunct="1"/>
            <a:fld id="{365B4229-D01D-43C8-9F29-48387680216E}" type="datetime1">
              <a:rPr lang="en-US" sz="2000" baseline="0">
                <a:cs typeface="Angsana New" pitchFamily="18" charset="-34"/>
              </a:rPr>
              <a:pPr eaLnBrk="1" hangingPunct="1"/>
              <a:t>5/30/2023</a:t>
            </a:fld>
            <a:endParaRPr lang="th-TH" altLang="en-US" sz="2000" baseline="0">
              <a:cs typeface="Angsana New" pitchFamily="18" charset="-34"/>
            </a:endParaRPr>
          </a:p>
        </p:txBody>
      </p:sp>
      <p:sp>
        <p:nvSpPr>
          <p:cNvPr id="153603" name="Footer Placeholder 2"/>
          <p:cNvSpPr>
            <a:spLocks noGrp="1"/>
          </p:cNvSpPr>
          <p:nvPr>
            <p:ph type="ftr" sz="quarter" idx="4294967295"/>
          </p:nvPr>
        </p:nvSpPr>
        <p:spPr bwMode="auto">
          <a:xfrm>
            <a:off x="312420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pPr eaLnBrk="1" hangingPunct="1"/>
            <a:endParaRPr lang="th-TH" altLang="en-US" dirty="0">
              <a:cs typeface="Angsana New" pitchFamily="18" charset="-34"/>
            </a:endParaRPr>
          </a:p>
        </p:txBody>
      </p:sp>
      <p:sp>
        <p:nvSpPr>
          <p:cNvPr id="153604" name="Slide Number Placeholder 3"/>
          <p:cNvSpPr>
            <a:spLocks noGrp="1"/>
          </p:cNvSpPr>
          <p:nvPr>
            <p:ph type="sldNum" sz="quarter" idx="10"/>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D79EE6E0-1F1D-4AFE-9078-51025E38124F}" type="slidenum">
              <a:rPr lang="en-US" altLang="en-US" sz="2000" baseline="0" smtClean="0">
                <a:cs typeface="Angsana New" pitchFamily="18" charset="-34"/>
              </a:rPr>
              <a:pPr/>
              <a:t>88</a:t>
            </a:fld>
            <a:endParaRPr lang="th-TH" altLang="en-US" sz="2000" baseline="0">
              <a:cs typeface="Angsana New" pitchFamily="18" charset="-34"/>
            </a:endParaRPr>
          </a:p>
        </p:txBody>
      </p:sp>
      <p:pic>
        <p:nvPicPr>
          <p:cNvPr id="15360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0" y="1008063"/>
            <a:ext cx="7504113" cy="484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249063"/>
      </p:ext>
    </p:extLst>
  </p:cSld>
  <p:clrMapOvr>
    <a:masterClrMapping/>
  </p:clrMapOvr>
  <p:transition>
    <p:zoom dir="in"/>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Date Placeholder 1"/>
          <p:cNvSpPr>
            <a:spLocks noGrp="1"/>
          </p:cNvSpPr>
          <p:nvPr>
            <p:ph type="dt" sz="quarter" idx="4294967295"/>
          </p:nvPr>
        </p:nvSpPr>
        <p:spPr bwMode="auto">
          <a:xfrm>
            <a:off x="-76200" y="64008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pPr eaLnBrk="1" hangingPunct="1"/>
            <a:fld id="{6C67D07A-96E9-46D9-8E8A-4755DAC5B969}" type="datetime1">
              <a:rPr lang="en-US" sz="2000" baseline="0">
                <a:cs typeface="Angsana New" pitchFamily="18" charset="-34"/>
              </a:rPr>
              <a:pPr eaLnBrk="1" hangingPunct="1"/>
              <a:t>5/30/2023</a:t>
            </a:fld>
            <a:endParaRPr lang="th-TH" altLang="en-US" sz="2000" baseline="0">
              <a:cs typeface="Angsana New" pitchFamily="18" charset="-34"/>
            </a:endParaRPr>
          </a:p>
        </p:txBody>
      </p:sp>
      <p:sp>
        <p:nvSpPr>
          <p:cNvPr id="157699" name="Footer Placeholder 2"/>
          <p:cNvSpPr>
            <a:spLocks noGrp="1"/>
          </p:cNvSpPr>
          <p:nvPr>
            <p:ph type="ftr" sz="quarter" idx="4294967295"/>
          </p:nvPr>
        </p:nvSpPr>
        <p:spPr bwMode="auto">
          <a:xfrm>
            <a:off x="312420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pPr eaLnBrk="1" hangingPunct="1"/>
            <a:endParaRPr lang="th-TH" altLang="en-US" dirty="0">
              <a:cs typeface="Angsana New" pitchFamily="18" charset="-34"/>
            </a:endParaRPr>
          </a:p>
        </p:txBody>
      </p:sp>
      <p:sp>
        <p:nvSpPr>
          <p:cNvPr id="157700" name="Slide Number Placeholder 3"/>
          <p:cNvSpPr>
            <a:spLocks noGrp="1"/>
          </p:cNvSpPr>
          <p:nvPr>
            <p:ph type="sldNum" sz="quarter" idx="10"/>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8DEE9C4C-1B25-40CC-AC04-5ABCAEA1025F}" type="slidenum">
              <a:rPr lang="en-US" altLang="en-US" sz="2000" baseline="0" smtClean="0">
                <a:cs typeface="Angsana New" pitchFamily="18" charset="-34"/>
              </a:rPr>
              <a:pPr/>
              <a:t>89</a:t>
            </a:fld>
            <a:endParaRPr lang="th-TH" altLang="en-US" sz="2000" baseline="0">
              <a:cs typeface="Angsana New" pitchFamily="18" charset="-34"/>
            </a:endParaRPr>
          </a:p>
        </p:txBody>
      </p:sp>
      <p:pic>
        <p:nvPicPr>
          <p:cNvPr id="15770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63" y="1008063"/>
            <a:ext cx="7278687" cy="484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9231653"/>
      </p:ext>
    </p:extLst>
  </p:cSld>
  <p:clrMapOvr>
    <a:masterClrMapping/>
  </p:clrMapOvr>
  <p:transition>
    <p:zoom dir="in"/>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Footer Placeholder 4"/>
          <p:cNvSpPr>
            <a:spLocks noGrp="1"/>
          </p:cNvSpPr>
          <p:nvPr>
            <p:ph type="ftr" sz="quarter" idx="4294967295"/>
          </p:nvPr>
        </p:nvSpPr>
        <p:spPr bwMode="auto">
          <a:xfrm>
            <a:off x="312420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AU" altLang="en-US"/>
              <a:t>IPv6 Packet Format</a:t>
            </a:r>
          </a:p>
        </p:txBody>
      </p:sp>
      <p:sp>
        <p:nvSpPr>
          <p:cNvPr id="78851" name="Slide Number Placeholder 5"/>
          <p:cNvSpPr>
            <a:spLocks noGrp="1"/>
          </p:cNvSpPr>
          <p:nvPr>
            <p:ph type="sldNum" sz="quarter" idx="10"/>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87FDC1E6-E8A7-42E0-87DB-0873D44F632D}" type="slidenum">
              <a:rPr lang="en-AU" altLang="en-US" sz="2000" baseline="0" smtClean="0">
                <a:solidFill>
                  <a:schemeClr val="bg2"/>
                </a:solidFill>
              </a:rPr>
              <a:pPr/>
              <a:t>9</a:t>
            </a:fld>
            <a:endParaRPr lang="en-AU" altLang="en-US" sz="2000" baseline="0">
              <a:solidFill>
                <a:schemeClr val="bg2"/>
              </a:solidFill>
            </a:endParaRPr>
          </a:p>
        </p:txBody>
      </p:sp>
      <p:sp>
        <p:nvSpPr>
          <p:cNvPr id="7885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AU"/>
              <a:t>IPv4 Header - Review</a:t>
            </a:r>
          </a:p>
        </p:txBody>
      </p:sp>
      <p:sp>
        <p:nvSpPr>
          <p:cNvPr id="78853" name="Rectangle 3"/>
          <p:cNvSpPr>
            <a:spLocks noGrp="1" noChangeArrowheads="1"/>
          </p:cNvSpPr>
          <p:nvPr>
            <p:ph type="body" idx="1"/>
          </p:nvPr>
        </p:nvSpPr>
        <p:spPr bwMode="auto">
          <a:xfrm>
            <a:off x="457200" y="1219200"/>
            <a:ext cx="8229600" cy="4906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pPr>
            <a:r>
              <a:rPr lang="en-AU" sz="2600" b="1"/>
              <a:t>Version</a:t>
            </a:r>
            <a:r>
              <a:rPr lang="en-AU" sz="2600"/>
              <a:t> </a:t>
            </a:r>
            <a:r>
              <a:rPr lang="en-AU" sz="2600" b="1"/>
              <a:t>(4 bits)</a:t>
            </a:r>
          </a:p>
          <a:p>
            <a:pPr lvl="1">
              <a:lnSpc>
                <a:spcPct val="90000"/>
              </a:lnSpc>
            </a:pPr>
            <a:r>
              <a:rPr lang="en-AU" sz="2000"/>
              <a:t>Indicates the version of IP and is set to 4. </a:t>
            </a:r>
          </a:p>
          <a:p>
            <a:pPr>
              <a:lnSpc>
                <a:spcPct val="90000"/>
              </a:lnSpc>
            </a:pPr>
            <a:r>
              <a:rPr lang="en-AU" sz="2600" b="1"/>
              <a:t>Internet Header Length</a:t>
            </a:r>
            <a:r>
              <a:rPr lang="en-AU" sz="2600"/>
              <a:t> </a:t>
            </a:r>
            <a:r>
              <a:rPr lang="en-AU" sz="2600" b="1"/>
              <a:t>(4 bits</a:t>
            </a:r>
            <a:r>
              <a:rPr lang="en-AU" sz="2600"/>
              <a:t>)</a:t>
            </a:r>
          </a:p>
          <a:p>
            <a:pPr lvl="1">
              <a:lnSpc>
                <a:spcPct val="90000"/>
              </a:lnSpc>
            </a:pPr>
            <a:r>
              <a:rPr lang="en-AU" sz="2000"/>
              <a:t>Indicates the number of 4-byte blocks in the IPv4 header. </a:t>
            </a:r>
          </a:p>
          <a:p>
            <a:pPr lvl="1">
              <a:lnSpc>
                <a:spcPct val="90000"/>
              </a:lnSpc>
            </a:pPr>
            <a:r>
              <a:rPr lang="en-AU" sz="2000"/>
              <a:t>Because an IPv4 header is a minimum of 20 bytes in size, the smallest value of the Internet Header Length (IHL) field is 5. </a:t>
            </a:r>
          </a:p>
          <a:p>
            <a:pPr>
              <a:lnSpc>
                <a:spcPct val="90000"/>
              </a:lnSpc>
            </a:pPr>
            <a:r>
              <a:rPr lang="en-AU" sz="2600" b="1"/>
              <a:t>Type of Service (4 bits)</a:t>
            </a:r>
          </a:p>
          <a:p>
            <a:pPr lvl="1">
              <a:lnSpc>
                <a:spcPct val="90000"/>
              </a:lnSpc>
            </a:pPr>
            <a:r>
              <a:rPr lang="en-AU" sz="2000"/>
              <a:t>Indicates the desired service expected by this packet for delivery through routers across the IPv4 internetwork. </a:t>
            </a:r>
          </a:p>
          <a:p>
            <a:pPr lvl="1">
              <a:lnSpc>
                <a:spcPct val="90000"/>
              </a:lnSpc>
              <a:buFont typeface="Wingdings" pitchFamily="2" charset="2"/>
              <a:buNone/>
            </a:pPr>
            <a:endParaRPr lang="en-AU" sz="2000" b="1"/>
          </a:p>
        </p:txBody>
      </p:sp>
    </p:spTree>
    <p:extLst>
      <p:ext uri="{BB962C8B-B14F-4D97-AF65-F5344CB8AC3E}">
        <p14:creationId xmlns:p14="http://schemas.microsoft.com/office/powerpoint/2010/main" val="23066301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Private address, Network addresses translation -Super netting.</a:t>
            </a:r>
            <a:br>
              <a:rPr lang="en-IN" dirty="0"/>
            </a:br>
            <a:endParaRPr lang="en-IN"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31997507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60648"/>
            <a:ext cx="7886700" cy="1325563"/>
          </a:xfrm>
        </p:spPr>
        <p:txBody>
          <a:bodyPr>
            <a:normAutofit/>
          </a:bodyPr>
          <a:lstStyle/>
          <a:p>
            <a:r>
              <a:rPr lang="en-IN" b="1" dirty="0"/>
              <a:t>PUBLIC &amp; PRIVATE ADDRESSES IN IPV4</a:t>
            </a:r>
          </a:p>
        </p:txBody>
      </p:sp>
      <p:sp>
        <p:nvSpPr>
          <p:cNvPr id="3" name="Content Placeholder 2"/>
          <p:cNvSpPr>
            <a:spLocks noGrp="1"/>
          </p:cNvSpPr>
          <p:nvPr>
            <p:ph idx="1"/>
          </p:nvPr>
        </p:nvSpPr>
        <p:spPr/>
        <p:txBody>
          <a:bodyPr>
            <a:normAutofit/>
          </a:bodyPr>
          <a:lstStyle/>
          <a:p>
            <a:pPr algn="just">
              <a:lnSpc>
                <a:spcPct val="150000"/>
              </a:lnSpc>
            </a:pPr>
            <a:r>
              <a:rPr lang="en-IN" sz="2800" dirty="0"/>
              <a:t>If direct (routed) or indirect (proxy or translator) connectivity to the Internet is desired, there are two types of addresses employed on the Internet</a:t>
            </a:r>
          </a:p>
          <a:p>
            <a:pPr lvl="1" algn="just">
              <a:lnSpc>
                <a:spcPct val="150000"/>
              </a:lnSpc>
            </a:pPr>
            <a:r>
              <a:rPr lang="en-IN" sz="2400" b="1" dirty="0"/>
              <a:t>Public addresses</a:t>
            </a:r>
          </a:p>
          <a:p>
            <a:pPr lvl="1" algn="just">
              <a:lnSpc>
                <a:spcPct val="150000"/>
              </a:lnSpc>
            </a:pPr>
            <a:r>
              <a:rPr lang="en-IN" sz="2400" b="1" dirty="0"/>
              <a:t>Private addresses</a:t>
            </a:r>
            <a:endParaRPr lang="en-IN" sz="2400" dirty="0"/>
          </a:p>
        </p:txBody>
      </p:sp>
      <p:sp>
        <p:nvSpPr>
          <p:cNvPr id="5" name="Footer Placeholder 4"/>
          <p:cNvSpPr>
            <a:spLocks noGrp="1"/>
          </p:cNvSpPr>
          <p:nvPr>
            <p:ph type="ftr" sz="quarter" idx="11"/>
          </p:nvPr>
        </p:nvSpPr>
        <p:spPr/>
        <p:txBody>
          <a:bodyPr/>
          <a:lstStyle/>
          <a:p>
            <a:r>
              <a:rPr lang="en-IN"/>
              <a:t>M.RAJALAKSHMI</a:t>
            </a:r>
          </a:p>
        </p:txBody>
      </p:sp>
      <p:sp>
        <p:nvSpPr>
          <p:cNvPr id="4" name="Slide Number Placeholder 3"/>
          <p:cNvSpPr>
            <a:spLocks noGrp="1"/>
          </p:cNvSpPr>
          <p:nvPr>
            <p:ph type="sldNum" sz="quarter" idx="12"/>
          </p:nvPr>
        </p:nvSpPr>
        <p:spPr/>
        <p:txBody>
          <a:bodyPr/>
          <a:lstStyle/>
          <a:p>
            <a:fld id="{324E6362-DE5F-4A2F-9244-6BAA8CA76B22}" type="slidenum">
              <a:rPr lang="en-IN" smtClean="0"/>
              <a:pPr/>
              <a:t>91</a:t>
            </a:fld>
            <a:endParaRPr lang="en-IN"/>
          </a:p>
        </p:txBody>
      </p:sp>
    </p:spTree>
    <p:extLst>
      <p:ext uri="{BB962C8B-B14F-4D97-AF65-F5344CB8AC3E}">
        <p14:creationId xmlns:p14="http://schemas.microsoft.com/office/powerpoint/2010/main" val="9716052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Public addresses</a:t>
            </a:r>
          </a:p>
        </p:txBody>
      </p:sp>
      <p:sp>
        <p:nvSpPr>
          <p:cNvPr id="3" name="Content Placeholder 2"/>
          <p:cNvSpPr>
            <a:spLocks noGrp="1"/>
          </p:cNvSpPr>
          <p:nvPr>
            <p:ph idx="1"/>
          </p:nvPr>
        </p:nvSpPr>
        <p:spPr/>
        <p:txBody>
          <a:bodyPr>
            <a:normAutofit lnSpcReduction="10000"/>
          </a:bodyPr>
          <a:lstStyle/>
          <a:p>
            <a:pPr algn="just">
              <a:lnSpc>
                <a:spcPct val="150000"/>
              </a:lnSpc>
            </a:pPr>
            <a:r>
              <a:rPr lang="en-IN" dirty="0"/>
              <a:t>Public addresses are assigned by NETWORK INTERFACE CARD (NIC)  - A network interface card (NIC) is a </a:t>
            </a:r>
            <a:r>
              <a:rPr lang="en-IN" b="1" dirty="0">
                <a:solidFill>
                  <a:srgbClr val="FF0066"/>
                </a:solidFill>
              </a:rPr>
              <a:t>circuit board or </a:t>
            </a:r>
            <a:r>
              <a:rPr lang="en-IN" b="1" u="sng" dirty="0">
                <a:solidFill>
                  <a:srgbClr val="FF0066"/>
                </a:solidFill>
              </a:rPr>
              <a:t>card</a:t>
            </a:r>
            <a:r>
              <a:rPr lang="en-IN" b="1" dirty="0">
                <a:solidFill>
                  <a:srgbClr val="FF0066"/>
                </a:solidFill>
              </a:rPr>
              <a:t> that is installed in a computer </a:t>
            </a:r>
            <a:r>
              <a:rPr lang="en-IN" dirty="0"/>
              <a:t>so that it can be connected to a network. </a:t>
            </a:r>
          </a:p>
          <a:p>
            <a:pPr algn="just">
              <a:lnSpc>
                <a:spcPct val="150000"/>
              </a:lnSpc>
            </a:pPr>
            <a:r>
              <a:rPr lang="en-IN" dirty="0"/>
              <a:t>Consist of class-based network IDs or blocks of CIDR-based addresses (called CIDR blocks) that are guaranteed to be globally unique to the Internet.</a:t>
            </a:r>
          </a:p>
          <a:p>
            <a:pPr algn="just">
              <a:lnSpc>
                <a:spcPct val="150000"/>
              </a:lnSpc>
            </a:pPr>
            <a:r>
              <a:rPr lang="en-IN" dirty="0"/>
              <a:t>When the public addresses are assigned, </a:t>
            </a:r>
            <a:r>
              <a:rPr lang="en-IN" b="1" dirty="0">
                <a:solidFill>
                  <a:srgbClr val="FF0066"/>
                </a:solidFill>
              </a:rPr>
              <a:t>routes are programmed into the routers of the Internet </a:t>
            </a:r>
            <a:r>
              <a:rPr lang="en-IN" dirty="0"/>
              <a:t>so that traffic to the assigned public addresses can reach their locations.</a:t>
            </a:r>
          </a:p>
          <a:p>
            <a:pPr algn="just">
              <a:lnSpc>
                <a:spcPct val="150000"/>
              </a:lnSpc>
            </a:pPr>
            <a:endParaRPr lang="en-IN" dirty="0"/>
          </a:p>
        </p:txBody>
      </p:sp>
      <p:sp>
        <p:nvSpPr>
          <p:cNvPr id="6" name="Footer Placeholder 5"/>
          <p:cNvSpPr>
            <a:spLocks noGrp="1"/>
          </p:cNvSpPr>
          <p:nvPr>
            <p:ph type="ftr" sz="quarter" idx="11"/>
          </p:nvPr>
        </p:nvSpPr>
        <p:spPr/>
        <p:txBody>
          <a:bodyPr/>
          <a:lstStyle/>
          <a:p>
            <a:r>
              <a:rPr lang="en-IN"/>
              <a:t>M.RAJALAKSHMI</a:t>
            </a:r>
          </a:p>
        </p:txBody>
      </p:sp>
      <p:sp>
        <p:nvSpPr>
          <p:cNvPr id="5" name="Slide Number Placeholder 4"/>
          <p:cNvSpPr>
            <a:spLocks noGrp="1"/>
          </p:cNvSpPr>
          <p:nvPr>
            <p:ph type="sldNum" sz="quarter" idx="12"/>
          </p:nvPr>
        </p:nvSpPr>
        <p:spPr/>
        <p:txBody>
          <a:bodyPr/>
          <a:lstStyle/>
          <a:p>
            <a:fld id="{324E6362-DE5F-4A2F-9244-6BAA8CA76B22}" type="slidenum">
              <a:rPr lang="en-IN" smtClean="0"/>
              <a:pPr/>
              <a:t>92</a:t>
            </a:fld>
            <a:endParaRPr lang="en-IN"/>
          </a:p>
        </p:txBody>
      </p:sp>
      <p:pic>
        <p:nvPicPr>
          <p:cNvPr id="9218" name="Picture 2" descr="http://www.molex.com/mx_upload/editorial/1631/applicomIO_PROFIBUS_PCI_Express_Card.jpg"/>
          <p:cNvPicPr>
            <a:picLocks noChangeAspect="1" noChangeArrowheads="1"/>
          </p:cNvPicPr>
          <p:nvPr/>
        </p:nvPicPr>
        <p:blipFill>
          <a:blip r:embed="rId2" cstate="print"/>
          <a:srcRect/>
          <a:stretch>
            <a:fillRect/>
          </a:stretch>
        </p:blipFill>
        <p:spPr bwMode="auto">
          <a:xfrm>
            <a:off x="5643570" y="0"/>
            <a:ext cx="2214578" cy="1714488"/>
          </a:xfrm>
          <a:prstGeom prst="rect">
            <a:avLst/>
          </a:prstGeom>
          <a:noFill/>
        </p:spPr>
      </p:pic>
    </p:spTree>
    <p:extLst>
      <p:ext uri="{BB962C8B-B14F-4D97-AF65-F5344CB8AC3E}">
        <p14:creationId xmlns:p14="http://schemas.microsoft.com/office/powerpoint/2010/main" val="1522992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Public Addresses</a:t>
            </a:r>
          </a:p>
        </p:txBody>
      </p:sp>
      <p:sp>
        <p:nvSpPr>
          <p:cNvPr id="3" name="Content Placeholder 2"/>
          <p:cNvSpPr>
            <a:spLocks noGrp="1"/>
          </p:cNvSpPr>
          <p:nvPr>
            <p:ph idx="1"/>
          </p:nvPr>
        </p:nvSpPr>
        <p:spPr/>
        <p:txBody>
          <a:bodyPr>
            <a:normAutofit/>
          </a:bodyPr>
          <a:lstStyle/>
          <a:p>
            <a:pPr algn="just">
              <a:lnSpc>
                <a:spcPct val="150000"/>
              </a:lnSpc>
            </a:pPr>
            <a:r>
              <a:rPr lang="en-IN" dirty="0"/>
              <a:t>Public </a:t>
            </a:r>
            <a:r>
              <a:rPr lang="en-IN" dirty="0" err="1"/>
              <a:t>ip</a:t>
            </a:r>
            <a:r>
              <a:rPr lang="en-IN" dirty="0"/>
              <a:t> are the </a:t>
            </a:r>
            <a:r>
              <a:rPr lang="en-IN" dirty="0" err="1"/>
              <a:t>ip</a:t>
            </a:r>
            <a:r>
              <a:rPr lang="en-IN" dirty="0"/>
              <a:t> that can be accessed by every one (</a:t>
            </a:r>
            <a:r>
              <a:rPr lang="en-IN" dirty="0" err="1"/>
              <a:t>i,e</a:t>
            </a:r>
            <a:r>
              <a:rPr lang="en-IN" dirty="0"/>
              <a:t>) every user has the access to this </a:t>
            </a:r>
            <a:r>
              <a:rPr lang="en-IN" dirty="0" err="1"/>
              <a:t>ip's</a:t>
            </a:r>
            <a:r>
              <a:rPr lang="en-IN" dirty="0"/>
              <a:t>.</a:t>
            </a:r>
          </a:p>
          <a:p>
            <a:pPr algn="just">
              <a:lnSpc>
                <a:spcPct val="150000"/>
              </a:lnSpc>
              <a:buNone/>
            </a:pPr>
            <a:r>
              <a:rPr lang="en-IN" dirty="0"/>
              <a:t>	</a:t>
            </a:r>
            <a:r>
              <a:rPr lang="en-IN" b="1" dirty="0" err="1"/>
              <a:t>E.g</a:t>
            </a:r>
            <a:r>
              <a:rPr lang="en-IN" b="1" dirty="0"/>
              <a:t>:  Yahoo.com, Google.com </a:t>
            </a:r>
            <a:r>
              <a:rPr lang="en-IN" b="1" dirty="0" err="1"/>
              <a:t>etc</a:t>
            </a:r>
            <a:r>
              <a:rPr lang="en-IN" b="1" dirty="0"/>
              <a:t> are the pubic </a:t>
            </a:r>
            <a:r>
              <a:rPr lang="en-IN" b="1" dirty="0" err="1"/>
              <a:t>ip's</a:t>
            </a:r>
            <a:r>
              <a:rPr lang="en-IN" b="1" dirty="0"/>
              <a:t>.</a:t>
            </a:r>
          </a:p>
          <a:p>
            <a:pPr algn="just">
              <a:lnSpc>
                <a:spcPct val="150000"/>
              </a:lnSpc>
            </a:pPr>
            <a:endParaRPr lang="en-IN" dirty="0"/>
          </a:p>
        </p:txBody>
      </p:sp>
      <p:sp>
        <p:nvSpPr>
          <p:cNvPr id="5" name="Footer Placeholder 4"/>
          <p:cNvSpPr>
            <a:spLocks noGrp="1"/>
          </p:cNvSpPr>
          <p:nvPr>
            <p:ph type="ftr" sz="quarter" idx="11"/>
          </p:nvPr>
        </p:nvSpPr>
        <p:spPr/>
        <p:txBody>
          <a:bodyPr/>
          <a:lstStyle/>
          <a:p>
            <a:r>
              <a:rPr lang="en-IN"/>
              <a:t>M.RAJALAKSHMI</a:t>
            </a:r>
          </a:p>
        </p:txBody>
      </p:sp>
      <p:sp>
        <p:nvSpPr>
          <p:cNvPr id="4" name="Slide Number Placeholder 3"/>
          <p:cNvSpPr>
            <a:spLocks noGrp="1"/>
          </p:cNvSpPr>
          <p:nvPr>
            <p:ph type="sldNum" sz="quarter" idx="12"/>
          </p:nvPr>
        </p:nvSpPr>
        <p:spPr/>
        <p:txBody>
          <a:bodyPr/>
          <a:lstStyle/>
          <a:p>
            <a:fld id="{324E6362-DE5F-4A2F-9244-6BAA8CA76B22}" type="slidenum">
              <a:rPr lang="en-IN" smtClean="0"/>
              <a:pPr/>
              <a:t>93</a:t>
            </a:fld>
            <a:endParaRPr lang="en-IN"/>
          </a:p>
        </p:txBody>
      </p:sp>
    </p:spTree>
    <p:extLst>
      <p:ext uri="{BB962C8B-B14F-4D97-AF65-F5344CB8AC3E}">
        <p14:creationId xmlns:p14="http://schemas.microsoft.com/office/powerpoint/2010/main" val="3253249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Private Addresses</a:t>
            </a:r>
          </a:p>
        </p:txBody>
      </p:sp>
      <p:sp>
        <p:nvSpPr>
          <p:cNvPr id="3" name="Content Placeholder 2"/>
          <p:cNvSpPr>
            <a:spLocks noGrp="1"/>
          </p:cNvSpPr>
          <p:nvPr>
            <p:ph idx="1"/>
          </p:nvPr>
        </p:nvSpPr>
        <p:spPr/>
        <p:txBody>
          <a:bodyPr>
            <a:normAutofit/>
          </a:bodyPr>
          <a:lstStyle/>
          <a:p>
            <a:pPr algn="just">
              <a:lnSpc>
                <a:spcPct val="150000"/>
              </a:lnSpc>
            </a:pPr>
            <a:r>
              <a:rPr lang="en-IN" dirty="0"/>
              <a:t>Private IP addresses are used for numbering the computers in a private network including </a:t>
            </a:r>
            <a:r>
              <a:rPr lang="en-IN" b="1" dirty="0"/>
              <a:t>home, school/Colleges/Universities and business LANs in airports and hotels </a:t>
            </a:r>
            <a:r>
              <a:rPr lang="en-IN" dirty="0"/>
              <a:t>which makes it possible for the computers in the network to communicate with each other.</a:t>
            </a:r>
          </a:p>
          <a:p>
            <a:pPr algn="just">
              <a:lnSpc>
                <a:spcPct val="150000"/>
              </a:lnSpc>
            </a:pPr>
            <a:r>
              <a:rPr lang="en-IN" dirty="0"/>
              <a:t>Private </a:t>
            </a:r>
            <a:r>
              <a:rPr lang="en-IN" dirty="0" err="1"/>
              <a:t>ip's</a:t>
            </a:r>
            <a:r>
              <a:rPr lang="en-IN" dirty="0"/>
              <a:t> are the </a:t>
            </a:r>
            <a:r>
              <a:rPr lang="en-IN" dirty="0" err="1"/>
              <a:t>ip</a:t>
            </a:r>
            <a:r>
              <a:rPr lang="en-IN" dirty="0"/>
              <a:t> that cannot be accessed by every one(</a:t>
            </a:r>
            <a:r>
              <a:rPr lang="en-IN" dirty="0" err="1"/>
              <a:t>i,e</a:t>
            </a:r>
            <a:r>
              <a:rPr lang="en-IN" dirty="0"/>
              <a:t>) they are privately owned by an organization / private concern. Only the user of that organisation has the access to this </a:t>
            </a:r>
            <a:r>
              <a:rPr lang="en-IN" dirty="0" err="1"/>
              <a:t>ip's</a:t>
            </a:r>
            <a:r>
              <a:rPr lang="en-IN" dirty="0"/>
              <a:t>.</a:t>
            </a:r>
          </a:p>
          <a:p>
            <a:pPr algn="just">
              <a:lnSpc>
                <a:spcPct val="150000"/>
              </a:lnSpc>
              <a:buNone/>
            </a:pPr>
            <a:r>
              <a:rPr lang="en-IN" dirty="0"/>
              <a:t>  </a:t>
            </a:r>
            <a:r>
              <a:rPr lang="en-IN" dirty="0" err="1"/>
              <a:t>Eg</a:t>
            </a:r>
            <a:r>
              <a:rPr lang="en-IN" dirty="0"/>
              <a:t> : SRM University</a:t>
            </a:r>
          </a:p>
          <a:p>
            <a:pPr algn="just">
              <a:lnSpc>
                <a:spcPct val="150000"/>
              </a:lnSpc>
            </a:pPr>
            <a:endParaRPr lang="en-IN" dirty="0"/>
          </a:p>
        </p:txBody>
      </p:sp>
      <p:sp>
        <p:nvSpPr>
          <p:cNvPr id="5" name="Footer Placeholder 4"/>
          <p:cNvSpPr>
            <a:spLocks noGrp="1"/>
          </p:cNvSpPr>
          <p:nvPr>
            <p:ph type="ftr" sz="quarter" idx="11"/>
          </p:nvPr>
        </p:nvSpPr>
        <p:spPr/>
        <p:txBody>
          <a:bodyPr/>
          <a:lstStyle/>
          <a:p>
            <a:r>
              <a:rPr lang="en-IN"/>
              <a:t>M.RAJALAKSHMI</a:t>
            </a:r>
          </a:p>
        </p:txBody>
      </p:sp>
      <p:sp>
        <p:nvSpPr>
          <p:cNvPr id="4" name="Slide Number Placeholder 3"/>
          <p:cNvSpPr>
            <a:spLocks noGrp="1"/>
          </p:cNvSpPr>
          <p:nvPr>
            <p:ph type="sldNum" sz="quarter" idx="12"/>
          </p:nvPr>
        </p:nvSpPr>
        <p:spPr/>
        <p:txBody>
          <a:bodyPr/>
          <a:lstStyle/>
          <a:p>
            <a:fld id="{324E6362-DE5F-4A2F-9244-6BAA8CA76B22}" type="slidenum">
              <a:rPr lang="en-IN" smtClean="0"/>
              <a:pPr/>
              <a:t>94</a:t>
            </a:fld>
            <a:endParaRPr lang="en-IN"/>
          </a:p>
        </p:txBody>
      </p:sp>
    </p:spTree>
    <p:extLst>
      <p:ext uri="{BB962C8B-B14F-4D97-AF65-F5344CB8AC3E}">
        <p14:creationId xmlns:p14="http://schemas.microsoft.com/office/powerpoint/2010/main" val="28340621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Range of private </a:t>
            </a:r>
            <a:r>
              <a:rPr lang="en-IN" b="1" dirty="0" err="1"/>
              <a:t>ip</a:t>
            </a:r>
            <a:endParaRPr lang="en-IN" b="1" dirty="0"/>
          </a:p>
        </p:txBody>
      </p:sp>
      <p:sp>
        <p:nvSpPr>
          <p:cNvPr id="3" name="Content Placeholder 2"/>
          <p:cNvSpPr>
            <a:spLocks noGrp="1"/>
          </p:cNvSpPr>
          <p:nvPr>
            <p:ph idx="1"/>
          </p:nvPr>
        </p:nvSpPr>
        <p:spPr/>
        <p:txBody>
          <a:bodyPr>
            <a:normAutofit/>
          </a:bodyPr>
          <a:lstStyle/>
          <a:p>
            <a:r>
              <a:rPr lang="en-US" dirty="0"/>
              <a:t>Four blocks are assigned as private addresses: 10.0.0.0/</a:t>
            </a:r>
            <a:r>
              <a:rPr lang="en-US" b="1" dirty="0"/>
              <a:t>8</a:t>
            </a:r>
            <a:r>
              <a:rPr lang="en-US" dirty="0"/>
              <a:t>, 172.16.0.0/</a:t>
            </a:r>
            <a:r>
              <a:rPr lang="en-US" b="1" dirty="0"/>
              <a:t>12</a:t>
            </a:r>
            <a:r>
              <a:rPr lang="en-US" dirty="0"/>
              <a:t>, 192.168.0.0/</a:t>
            </a:r>
            <a:r>
              <a:rPr lang="en-US" b="1" dirty="0"/>
              <a:t>16</a:t>
            </a:r>
            <a:r>
              <a:rPr lang="en-IN" dirty="0"/>
              <a:t>.</a:t>
            </a:r>
          </a:p>
          <a:p>
            <a:pPr algn="just">
              <a:lnSpc>
                <a:spcPct val="150000"/>
              </a:lnSpc>
            </a:pPr>
            <a:r>
              <a:rPr lang="en-IN" dirty="0"/>
              <a:t>Range of private IP address are</a:t>
            </a:r>
          </a:p>
          <a:p>
            <a:pPr algn="just">
              <a:lnSpc>
                <a:spcPct val="150000"/>
              </a:lnSpc>
            </a:pPr>
            <a:endParaRPr lang="en-IN" dirty="0"/>
          </a:p>
          <a:p>
            <a:pPr algn="just">
              <a:lnSpc>
                <a:spcPct val="150000"/>
              </a:lnSpc>
              <a:buNone/>
            </a:pPr>
            <a:r>
              <a:rPr lang="en-IN" dirty="0"/>
              <a:t>			</a:t>
            </a:r>
          </a:p>
          <a:p>
            <a:pPr algn="just">
              <a:lnSpc>
                <a:spcPct val="150000"/>
              </a:lnSpc>
              <a:buNone/>
            </a:pPr>
            <a:endParaRPr lang="en-IN" dirty="0"/>
          </a:p>
          <a:p>
            <a:pPr algn="just">
              <a:lnSpc>
                <a:spcPct val="150000"/>
              </a:lnSpc>
              <a:buNone/>
            </a:pPr>
            <a:r>
              <a:rPr lang="en-IN" dirty="0"/>
              <a:t>          excluding </a:t>
            </a:r>
            <a:r>
              <a:rPr lang="en-IN" dirty="0" err="1"/>
              <a:t>ips</a:t>
            </a:r>
            <a:r>
              <a:rPr lang="en-IN" dirty="0"/>
              <a:t> are public </a:t>
            </a:r>
            <a:r>
              <a:rPr lang="en-IN" dirty="0" err="1"/>
              <a:t>ip's</a:t>
            </a:r>
            <a:r>
              <a:rPr lang="en-IN" dirty="0"/>
              <a:t>.</a:t>
            </a:r>
          </a:p>
          <a:p>
            <a:pPr>
              <a:lnSpc>
                <a:spcPct val="150000"/>
              </a:lnSpc>
            </a:pPr>
            <a:endParaRPr lang="en-IN" dirty="0"/>
          </a:p>
        </p:txBody>
      </p:sp>
      <p:sp>
        <p:nvSpPr>
          <p:cNvPr id="5" name="Footer Placeholder 4"/>
          <p:cNvSpPr>
            <a:spLocks noGrp="1"/>
          </p:cNvSpPr>
          <p:nvPr>
            <p:ph type="ftr" sz="quarter" idx="11"/>
          </p:nvPr>
        </p:nvSpPr>
        <p:spPr/>
        <p:txBody>
          <a:bodyPr/>
          <a:lstStyle/>
          <a:p>
            <a:r>
              <a:rPr lang="en-IN"/>
              <a:t>M.RAJALAKSHMI</a:t>
            </a:r>
          </a:p>
        </p:txBody>
      </p:sp>
      <p:sp>
        <p:nvSpPr>
          <p:cNvPr id="4" name="Slide Number Placeholder 3"/>
          <p:cNvSpPr>
            <a:spLocks noGrp="1"/>
          </p:cNvSpPr>
          <p:nvPr>
            <p:ph type="sldNum" sz="quarter" idx="12"/>
          </p:nvPr>
        </p:nvSpPr>
        <p:spPr/>
        <p:txBody>
          <a:bodyPr/>
          <a:lstStyle/>
          <a:p>
            <a:fld id="{324E6362-DE5F-4A2F-9244-6BAA8CA76B22}" type="slidenum">
              <a:rPr lang="en-IN" smtClean="0"/>
              <a:pPr/>
              <a:t>95</a:t>
            </a:fld>
            <a:endParaRPr lang="en-IN"/>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710" y="3645024"/>
            <a:ext cx="6434138"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6712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384"/>
            <a:ext cx="7239000" cy="1143000"/>
          </a:xfrm>
        </p:spPr>
        <p:txBody>
          <a:bodyPr>
            <a:normAutofit/>
          </a:bodyPr>
          <a:lstStyle/>
          <a:p>
            <a:r>
              <a:rPr lang="en-IN" b="1" dirty="0">
                <a:latin typeface="+mn-lt"/>
              </a:rPr>
              <a:t>NAT – Network Address Translation</a:t>
            </a:r>
          </a:p>
        </p:txBody>
      </p:sp>
      <p:sp>
        <p:nvSpPr>
          <p:cNvPr id="5" name="Content Placeholder 4"/>
          <p:cNvSpPr>
            <a:spLocks noGrp="1"/>
          </p:cNvSpPr>
          <p:nvPr>
            <p:ph idx="1"/>
          </p:nvPr>
        </p:nvSpPr>
        <p:spPr>
          <a:xfrm>
            <a:off x="179512" y="1115616"/>
            <a:ext cx="7516688" cy="5340120"/>
          </a:xfrm>
        </p:spPr>
        <p:txBody>
          <a:bodyPr>
            <a:normAutofit/>
          </a:bodyPr>
          <a:lstStyle/>
          <a:p>
            <a:pPr algn="just"/>
            <a:r>
              <a:rPr lang="en-IN" sz="2400" dirty="0"/>
              <a:t>A technology that can provide the mapping between the private and universal addresses, and at the same time support virtual private networks.</a:t>
            </a:r>
          </a:p>
          <a:p>
            <a:pPr algn="just"/>
            <a:r>
              <a:rPr lang="en-IN" sz="2400" dirty="0"/>
              <a:t>Allows a site to use a set of private addresses for internal communication and a set of global Internet addresses (</a:t>
            </a:r>
            <a:r>
              <a:rPr lang="en-IN" sz="2400" dirty="0" err="1"/>
              <a:t>atleast</a:t>
            </a:r>
            <a:r>
              <a:rPr lang="en-IN" sz="2400" dirty="0"/>
              <a:t> one) for communication with the rest of the world.</a:t>
            </a:r>
          </a:p>
        </p:txBody>
      </p:sp>
      <p:sp>
        <p:nvSpPr>
          <p:cNvPr id="2" name="Footer Placeholder 1"/>
          <p:cNvSpPr>
            <a:spLocks noGrp="1"/>
          </p:cNvSpPr>
          <p:nvPr>
            <p:ph type="ftr" sz="quarter" idx="11"/>
          </p:nvPr>
        </p:nvSpPr>
        <p:spPr/>
        <p:txBody>
          <a:bodyPr/>
          <a:lstStyle/>
          <a:p>
            <a:r>
              <a:rPr lang="en-IN"/>
              <a:t>M.RAJALAKSHMI</a:t>
            </a:r>
          </a:p>
        </p:txBody>
      </p:sp>
      <p:sp>
        <p:nvSpPr>
          <p:cNvPr id="3" name="Slide Number Placeholder 2"/>
          <p:cNvSpPr>
            <a:spLocks noGrp="1"/>
          </p:cNvSpPr>
          <p:nvPr>
            <p:ph type="sldNum" sz="quarter" idx="12"/>
          </p:nvPr>
        </p:nvSpPr>
        <p:spPr/>
        <p:txBody>
          <a:bodyPr/>
          <a:lstStyle/>
          <a:p>
            <a:fld id="{324E6362-DE5F-4A2F-9244-6BAA8CA76B22}" type="slidenum">
              <a:rPr lang="en-IN" smtClean="0"/>
              <a:pPr/>
              <a:t>96</a:t>
            </a:fld>
            <a:endParaRPr lang="en-IN"/>
          </a:p>
        </p:txBody>
      </p:sp>
      <p:pic>
        <p:nvPicPr>
          <p:cNvPr id="6" name="Picture 5"/>
          <p:cNvPicPr>
            <a:picLocks noChangeAspect="1"/>
          </p:cNvPicPr>
          <p:nvPr/>
        </p:nvPicPr>
        <p:blipFill>
          <a:blip r:embed="rId2"/>
          <a:stretch>
            <a:fillRect/>
          </a:stretch>
        </p:blipFill>
        <p:spPr>
          <a:xfrm>
            <a:off x="486164" y="3934407"/>
            <a:ext cx="7361021" cy="2621841"/>
          </a:xfrm>
          <a:prstGeom prst="rect">
            <a:avLst/>
          </a:prstGeom>
        </p:spPr>
      </p:pic>
    </p:spTree>
    <p:extLst>
      <p:ext uri="{BB962C8B-B14F-4D97-AF65-F5344CB8AC3E}">
        <p14:creationId xmlns:p14="http://schemas.microsoft.com/office/powerpoint/2010/main" val="32513726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2" name="Date Placeholder 3"/>
          <p:cNvSpPr>
            <a:spLocks noGrp="1"/>
          </p:cNvSpPr>
          <p:nvPr>
            <p:ph type="dt" sz="quarter" idx="4294967295"/>
          </p:nvPr>
        </p:nvSpPr>
        <p:spPr bwMode="auto">
          <a:xfrm>
            <a:off x="-76200" y="64008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pPr eaLnBrk="1" hangingPunct="1"/>
            <a:fld id="{C98B5F89-B84A-4F4F-BEB0-8CF6BAC34B4E}" type="datetime1">
              <a:rPr lang="en-US" sz="2000" baseline="0">
                <a:cs typeface="Angsana New" pitchFamily="18" charset="-34"/>
              </a:rPr>
              <a:pPr eaLnBrk="1" hangingPunct="1"/>
              <a:t>5/30/2023</a:t>
            </a:fld>
            <a:endParaRPr lang="th-TH" altLang="en-US" sz="2000" baseline="0">
              <a:cs typeface="Angsana New" pitchFamily="18" charset="-34"/>
            </a:endParaRPr>
          </a:p>
        </p:txBody>
      </p:sp>
      <p:sp>
        <p:nvSpPr>
          <p:cNvPr id="122883" name="Footer Placeholder 4"/>
          <p:cNvSpPr>
            <a:spLocks noGrp="1"/>
          </p:cNvSpPr>
          <p:nvPr>
            <p:ph type="ftr" sz="quarter" idx="4294967295"/>
          </p:nvPr>
        </p:nvSpPr>
        <p:spPr bwMode="auto">
          <a:xfrm>
            <a:off x="312420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pPr eaLnBrk="1" hangingPunct="1"/>
            <a:endParaRPr lang="th-TH" altLang="en-US" dirty="0">
              <a:cs typeface="Angsana New" pitchFamily="18" charset="-34"/>
            </a:endParaRPr>
          </a:p>
        </p:txBody>
      </p:sp>
      <p:sp>
        <p:nvSpPr>
          <p:cNvPr id="122884" name="Slide Number Placeholder 5"/>
          <p:cNvSpPr>
            <a:spLocks noGrp="1"/>
          </p:cNvSpPr>
          <p:nvPr>
            <p:ph type="sldNum" sz="quarter" idx="10"/>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3FE2AE69-08A2-45AE-851C-EF12DAC104C7}" type="slidenum">
              <a:rPr lang="en-US" altLang="en-US" sz="2000" baseline="0" smtClean="0">
                <a:cs typeface="Angsana New" pitchFamily="18" charset="-34"/>
              </a:rPr>
              <a:pPr/>
              <a:t>97</a:t>
            </a:fld>
            <a:endParaRPr lang="th-TH" altLang="en-US" sz="2000" baseline="0">
              <a:cs typeface="Angsana New" pitchFamily="18" charset="-34"/>
            </a:endParaRPr>
          </a:p>
        </p:txBody>
      </p:sp>
      <p:sp>
        <p:nvSpPr>
          <p:cNvPr id="122885"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t>Network Address Translation</a:t>
            </a:r>
            <a:endParaRPr lang="th-TH"/>
          </a:p>
        </p:txBody>
      </p:sp>
      <p:sp>
        <p:nvSpPr>
          <p:cNvPr id="12288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pPr>
            <a:r>
              <a:rPr lang="th-TH" sz="2600"/>
              <a:t>There are different flavors of NAT:</a:t>
            </a:r>
          </a:p>
          <a:p>
            <a:pPr lvl="1" eaLnBrk="1" hangingPunct="1">
              <a:lnSpc>
                <a:spcPct val="90000"/>
              </a:lnSpc>
            </a:pPr>
            <a:r>
              <a:rPr lang="th-TH" sz="2200" b="1"/>
              <a:t>Static NAT </a:t>
            </a:r>
            <a:r>
              <a:rPr lang="th-TH" sz="2200"/>
              <a:t>Designed to allow one-to-one mapping between local and global addresses.</a:t>
            </a:r>
          </a:p>
          <a:p>
            <a:pPr lvl="1" eaLnBrk="1" hangingPunct="1">
              <a:lnSpc>
                <a:spcPct val="90000"/>
              </a:lnSpc>
            </a:pPr>
            <a:r>
              <a:rPr lang="th-TH" sz="2200" b="1"/>
              <a:t>Dynamic NAT </a:t>
            </a:r>
            <a:r>
              <a:rPr lang="th-TH" sz="2200"/>
              <a:t>Designed to map an unregistered IP address to a registered IP address from out of a pool of registered IP addresses.</a:t>
            </a:r>
          </a:p>
          <a:p>
            <a:pPr lvl="1" eaLnBrk="1" hangingPunct="1">
              <a:lnSpc>
                <a:spcPct val="90000"/>
              </a:lnSpc>
            </a:pPr>
            <a:r>
              <a:rPr lang="th-TH" sz="2200" b="1"/>
              <a:t>Overloading </a:t>
            </a:r>
            <a:r>
              <a:rPr lang="th-TH" sz="2200"/>
              <a:t>This is the most popular type of NAT configuration. Overloading is a form of dynamic NAT that maps multiple unregistered IP addresses to a single registered IP address (many-to-one) by using different ports.</a:t>
            </a:r>
          </a:p>
        </p:txBody>
      </p:sp>
    </p:spTree>
    <p:extLst>
      <p:ext uri="{BB962C8B-B14F-4D97-AF65-F5344CB8AC3E}">
        <p14:creationId xmlns:p14="http://schemas.microsoft.com/office/powerpoint/2010/main" val="3778881002"/>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b="1" dirty="0"/>
              <a:t>NAT – Network Address Translation</a:t>
            </a:r>
          </a:p>
        </p:txBody>
      </p:sp>
      <p:sp>
        <p:nvSpPr>
          <p:cNvPr id="5" name="Content Placeholder 4"/>
          <p:cNvSpPr>
            <a:spLocks noGrp="1"/>
          </p:cNvSpPr>
          <p:nvPr>
            <p:ph idx="1"/>
          </p:nvPr>
        </p:nvSpPr>
        <p:spPr>
          <a:xfrm>
            <a:off x="457200" y="1609416"/>
            <a:ext cx="7499176" cy="4946832"/>
          </a:xfrm>
        </p:spPr>
        <p:txBody>
          <a:bodyPr>
            <a:normAutofit/>
          </a:bodyPr>
          <a:lstStyle/>
          <a:p>
            <a:r>
              <a:rPr lang="en-IN" dirty="0"/>
              <a:t>It is the way that the router </a:t>
            </a:r>
            <a:r>
              <a:rPr lang="en-IN" i="1" dirty="0"/>
              <a:t>translates</a:t>
            </a:r>
            <a:r>
              <a:rPr lang="en-IN" dirty="0"/>
              <a:t> the IP addresses of packets that cross the internet/local network boundary. </a:t>
            </a:r>
          </a:p>
          <a:p>
            <a:pPr lvl="1" algn="just"/>
            <a:r>
              <a:rPr lang="en-IN" dirty="0"/>
              <a:t>When computer “A” sends a packet out “from”  that of computer “A” – 192.168.1.2. When the router passes that packet on to the internet, it replaces the local IP address with the internet IP address assigned by the ISP.</a:t>
            </a:r>
          </a:p>
          <a:p>
            <a:pPr lvl="1" algn="just"/>
            <a:r>
              <a:rPr lang="en-IN" dirty="0"/>
              <a:t>It also keeps track, so that if a response comes back from somewhere on the internet, the router knows to do the translation in reverse – replace the internet IP address with the local IP address for machine “A” and then send that response packet on to machine “A”.</a:t>
            </a:r>
          </a:p>
          <a:p>
            <a:pPr algn="just"/>
            <a:r>
              <a:rPr lang="en-US" dirty="0"/>
              <a:t> NAT is not restricted to private-to-public address translation, though that is the most common application. </a:t>
            </a:r>
          </a:p>
          <a:p>
            <a:pPr algn="just"/>
            <a:r>
              <a:rPr lang="en-US" dirty="0"/>
              <a:t>NAT can also perform public-to-public address translation, as well as private-to-private address translation.</a:t>
            </a:r>
            <a:endParaRPr lang="en-IN" dirty="0"/>
          </a:p>
          <a:p>
            <a:endParaRPr lang="en-IN" dirty="0"/>
          </a:p>
        </p:txBody>
      </p:sp>
      <p:sp>
        <p:nvSpPr>
          <p:cNvPr id="2" name="Footer Placeholder 1"/>
          <p:cNvSpPr>
            <a:spLocks noGrp="1"/>
          </p:cNvSpPr>
          <p:nvPr>
            <p:ph type="ftr" sz="quarter" idx="11"/>
          </p:nvPr>
        </p:nvSpPr>
        <p:spPr/>
        <p:txBody>
          <a:bodyPr/>
          <a:lstStyle/>
          <a:p>
            <a:r>
              <a:rPr lang="en-IN"/>
              <a:t>M.RAJALAKSHMI</a:t>
            </a:r>
          </a:p>
        </p:txBody>
      </p:sp>
      <p:sp>
        <p:nvSpPr>
          <p:cNvPr id="3" name="Slide Number Placeholder 2"/>
          <p:cNvSpPr>
            <a:spLocks noGrp="1"/>
          </p:cNvSpPr>
          <p:nvPr>
            <p:ph type="sldNum" sz="quarter" idx="12"/>
          </p:nvPr>
        </p:nvSpPr>
        <p:spPr/>
        <p:txBody>
          <a:bodyPr/>
          <a:lstStyle/>
          <a:p>
            <a:fld id="{324E6362-DE5F-4A2F-9244-6BAA8CA76B22}" type="slidenum">
              <a:rPr lang="en-IN" smtClean="0"/>
              <a:pPr/>
              <a:t>98</a:t>
            </a:fld>
            <a:endParaRPr lang="en-IN"/>
          </a:p>
        </p:txBody>
      </p:sp>
    </p:spTree>
    <p:extLst>
      <p:ext uri="{BB962C8B-B14F-4D97-AF65-F5344CB8AC3E}">
        <p14:creationId xmlns:p14="http://schemas.microsoft.com/office/powerpoint/2010/main" val="23219754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en-IN" dirty="0"/>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a:t>M.RAJALAKSHMI</a:t>
            </a:r>
          </a:p>
        </p:txBody>
      </p:sp>
      <p:sp>
        <p:nvSpPr>
          <p:cNvPr id="5" name="Slide Number Placeholder 4"/>
          <p:cNvSpPr>
            <a:spLocks noGrp="1"/>
          </p:cNvSpPr>
          <p:nvPr>
            <p:ph type="sldNum" sz="quarter" idx="12"/>
          </p:nvPr>
        </p:nvSpPr>
        <p:spPr/>
        <p:txBody>
          <a:bodyPr/>
          <a:lstStyle/>
          <a:p>
            <a:fld id="{324E6362-DE5F-4A2F-9244-6BAA8CA76B22}" type="slidenum">
              <a:rPr lang="en-IN" smtClean="0"/>
              <a:pPr/>
              <a:t>99</a:t>
            </a:fld>
            <a:endParaRPr lang="en-IN"/>
          </a:p>
        </p:txBody>
      </p:sp>
      <p:pic>
        <p:nvPicPr>
          <p:cNvPr id="6" name="Picture 5" descr="Router reciving an IP address from ISP, and itself handing out IP addresses to local computers"/>
          <p:cNvPicPr/>
          <p:nvPr/>
        </p:nvPicPr>
        <p:blipFill>
          <a:blip r:embed="rId2"/>
          <a:srcRect/>
          <a:stretch>
            <a:fillRect/>
          </a:stretch>
        </p:blipFill>
        <p:spPr bwMode="auto">
          <a:xfrm>
            <a:off x="971600" y="1988840"/>
            <a:ext cx="6048672" cy="4032448"/>
          </a:xfrm>
          <a:prstGeom prst="rect">
            <a:avLst/>
          </a:prstGeom>
          <a:noFill/>
          <a:ln w="9525">
            <a:noFill/>
            <a:miter lim="800000"/>
            <a:headEnd/>
            <a:tailEnd/>
          </a:ln>
        </p:spPr>
      </p:pic>
    </p:spTree>
    <p:extLst>
      <p:ext uri="{BB962C8B-B14F-4D97-AF65-F5344CB8AC3E}">
        <p14:creationId xmlns:p14="http://schemas.microsoft.com/office/powerpoint/2010/main" val="994234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11142</TotalTime>
  <Words>6934</Words>
  <Application>Microsoft Office PowerPoint</Application>
  <PresentationFormat>On-screen Show (4:3)</PresentationFormat>
  <Paragraphs>778</Paragraphs>
  <Slides>144</Slides>
  <Notes>35</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144</vt:i4>
      </vt:variant>
    </vt:vector>
  </HeadingPairs>
  <TitlesOfParts>
    <vt:vector size="153" baseType="lpstr">
      <vt:lpstr>Arial</vt:lpstr>
      <vt:lpstr>Calibri</vt:lpstr>
      <vt:lpstr>Calibri Light</vt:lpstr>
      <vt:lpstr>Gill Sans MT</vt:lpstr>
      <vt:lpstr>Tahoma</vt:lpstr>
      <vt:lpstr>Times New Roman</vt:lpstr>
      <vt:lpstr>Wingdings</vt:lpstr>
      <vt:lpstr>Wingdings 2</vt:lpstr>
      <vt:lpstr>Office Theme</vt:lpstr>
      <vt:lpstr>Unit 2</vt:lpstr>
      <vt:lpstr>IPv4 addresses, Address space, Notations -Classful  addressing-  problem solving </vt:lpstr>
      <vt:lpstr>IPv4 Address ,address space </vt:lpstr>
      <vt:lpstr>IPv4</vt:lpstr>
      <vt:lpstr>IPV4 NOTATIONS</vt:lpstr>
      <vt:lpstr>PowerPoint Presentation</vt:lpstr>
      <vt:lpstr>IPv4 Header Structure</vt:lpstr>
      <vt:lpstr>IPv4 Header - Review</vt:lpstr>
      <vt:lpstr>IPv4 Header - Review</vt:lpstr>
      <vt:lpstr>IPv4 Header - Review</vt:lpstr>
      <vt:lpstr>IPv4 Header - Review</vt:lpstr>
      <vt:lpstr>IPv4 Header - Review</vt:lpstr>
      <vt:lpstr>Types of addressing</vt:lpstr>
      <vt:lpstr>Classful Addressing and Problem solving</vt:lpstr>
      <vt:lpstr>PowerPoint Presentation</vt:lpstr>
      <vt:lpstr>Classful Addressing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Two level hierarchy - Three level hierarchy- subnet mask - Address aggregation- problem solving.</vt:lpstr>
      <vt:lpstr>Hierarchy of IPv4 Addressing</vt:lpstr>
      <vt:lpstr>PowerPoint Presentation</vt:lpstr>
      <vt:lpstr>Two Level of Hierarchy</vt:lpstr>
      <vt:lpstr>Three Level of Hierarchy</vt:lpstr>
      <vt:lpstr>Address Aggregation</vt:lpstr>
      <vt:lpstr>Special addresses. Special Blocks and Special addresses in each block. Introduction to IPv6 address.</vt:lpstr>
      <vt:lpstr>Special Addresses </vt:lpstr>
      <vt:lpstr>Special Addresses </vt:lpstr>
      <vt:lpstr>Special Addresses </vt:lpstr>
      <vt:lpstr>Special Addresses </vt:lpstr>
      <vt:lpstr>Classes and Blocks</vt:lpstr>
      <vt:lpstr>INTRODUCTION to Internet Protocol, Version 6 (IPv6)</vt:lpstr>
      <vt:lpstr>PowerPoint Presentation</vt:lpstr>
      <vt:lpstr>Why IPv6?</vt:lpstr>
      <vt:lpstr>IPv4 &amp; IPv6 Header Comparison</vt:lpstr>
      <vt:lpstr>IPv6 Header</vt:lpstr>
      <vt:lpstr>IPv6 Header Fields</vt:lpstr>
      <vt:lpstr>IPv6 Header Fields</vt:lpstr>
      <vt:lpstr>IPv6 Header Fields</vt:lpstr>
      <vt:lpstr>Values of the Next Header Field</vt:lpstr>
      <vt:lpstr>PowerPoint Presentation</vt:lpstr>
      <vt:lpstr>PowerPoint Presentation</vt:lpstr>
      <vt:lpstr>Advantages of IPv6 over IPv4</vt:lpstr>
      <vt:lpstr>Classless addressing - Variable length blocks- Two level addressing- Block allocation - Sub netting- problem solving</vt:lpstr>
      <vt:lpstr>Classless Addressing</vt:lpstr>
      <vt:lpstr>  Classless Addressing   </vt:lpstr>
      <vt:lpstr>Restriction</vt:lpstr>
      <vt:lpstr>Mask or subnet Mask</vt:lpstr>
      <vt:lpstr>Network Address</vt:lpstr>
      <vt:lpstr>Broadcast Address</vt:lpstr>
      <vt:lpstr>Number of Addresses</vt:lpstr>
      <vt:lpstr>Example</vt:lpstr>
      <vt:lpstr>Network/subnet address</vt:lpstr>
      <vt:lpstr>Broadcast address</vt:lpstr>
      <vt:lpstr>Number of addresses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Private address, Network addresses translation -Super netting. </vt:lpstr>
      <vt:lpstr>PUBLIC &amp; PRIVATE ADDRESSES IN IPV4</vt:lpstr>
      <vt:lpstr>Public addresses</vt:lpstr>
      <vt:lpstr>Public Addresses</vt:lpstr>
      <vt:lpstr>Private Addresses</vt:lpstr>
      <vt:lpstr>Range of private ip</vt:lpstr>
      <vt:lpstr>NAT – Network Address Translation</vt:lpstr>
      <vt:lpstr>Network Address Translation</vt:lpstr>
      <vt:lpstr>NAT – Network Address Translation</vt:lpstr>
      <vt:lpstr>Example</vt:lpstr>
      <vt:lpstr>PowerPoint Presentation</vt:lpstr>
      <vt:lpstr>Network Address Translation (NAT)</vt:lpstr>
      <vt:lpstr>  Subnetting vs supernetting Subnetting: </vt:lpstr>
      <vt:lpstr>Supernetting</vt:lpstr>
      <vt:lpstr>Intermediate devices - Hub, Repeaters, Switch, Bridge-  Gateways -Structure of a ROUTER</vt:lpstr>
      <vt:lpstr>Intermediate devices  - Hubs </vt:lpstr>
      <vt:lpstr>Hubs</vt:lpstr>
      <vt:lpstr>Types of Hub </vt:lpstr>
      <vt:lpstr>Drawbacks</vt:lpstr>
      <vt:lpstr>Repeaters</vt:lpstr>
      <vt:lpstr> Switches </vt:lpstr>
      <vt:lpstr>Switches</vt:lpstr>
      <vt:lpstr>Switches</vt:lpstr>
      <vt:lpstr>Switches</vt:lpstr>
      <vt:lpstr> Bridge</vt:lpstr>
      <vt:lpstr>Types of Bridges</vt:lpstr>
      <vt:lpstr>Gateway</vt:lpstr>
      <vt:lpstr>Gateway</vt:lpstr>
      <vt:lpstr>Router</vt:lpstr>
      <vt:lpstr>Router</vt:lpstr>
      <vt:lpstr>PowerPoint Presentation</vt:lpstr>
      <vt:lpstr>PowerPoint Presentation</vt:lpstr>
      <vt:lpstr>PowerPoint Presentation</vt:lpstr>
      <vt:lpstr>Brouters </vt:lpstr>
      <vt:lpstr>PROBLEMS –SUBNETTING NUMERALS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Varshan</dc:creator>
  <cp:lastModifiedBy>Shaurya Srinet</cp:lastModifiedBy>
  <cp:revision>95</cp:revision>
  <dcterms:created xsi:type="dcterms:W3CDTF">2016-07-20T08:11:07Z</dcterms:created>
  <dcterms:modified xsi:type="dcterms:W3CDTF">2023-05-30T05:25:48Z</dcterms:modified>
</cp:coreProperties>
</file>